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notesSlides/notesSlide29.xml" ContentType="application/vnd.openxmlformats-officedocument.presentationml.notesSlide+xml"/>
  <Override PartName="/ppt/charts/chart3.xml" ContentType="application/vnd.openxmlformats-officedocument.drawingml.chart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49"/>
  </p:notesMasterIdLst>
  <p:handoutMasterIdLst>
    <p:handoutMasterId r:id="rId50"/>
  </p:handoutMasterIdLst>
  <p:sldIdLst>
    <p:sldId id="256" r:id="rId2"/>
    <p:sldId id="299" r:id="rId3"/>
    <p:sldId id="257" r:id="rId4"/>
    <p:sldId id="258" r:id="rId5"/>
    <p:sldId id="259" r:id="rId6"/>
    <p:sldId id="260" r:id="rId7"/>
    <p:sldId id="261" r:id="rId8"/>
    <p:sldId id="300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309" r:id="rId20"/>
    <p:sldId id="272" r:id="rId21"/>
    <p:sldId id="273" r:id="rId22"/>
    <p:sldId id="274" r:id="rId23"/>
    <p:sldId id="301" r:id="rId24"/>
    <p:sldId id="275" r:id="rId25"/>
    <p:sldId id="276" r:id="rId26"/>
    <p:sldId id="302" r:id="rId27"/>
    <p:sldId id="277" r:id="rId28"/>
    <p:sldId id="278" r:id="rId29"/>
    <p:sldId id="279" r:id="rId30"/>
    <p:sldId id="310" r:id="rId31"/>
    <p:sldId id="292" r:id="rId32"/>
    <p:sldId id="281" r:id="rId33"/>
    <p:sldId id="282" r:id="rId34"/>
    <p:sldId id="283" r:id="rId35"/>
    <p:sldId id="284" r:id="rId36"/>
    <p:sldId id="303" r:id="rId37"/>
    <p:sldId id="285" r:id="rId38"/>
    <p:sldId id="286" r:id="rId39"/>
    <p:sldId id="304" r:id="rId40"/>
    <p:sldId id="287" r:id="rId41"/>
    <p:sldId id="305" r:id="rId42"/>
    <p:sldId id="307" r:id="rId43"/>
    <p:sldId id="288" r:id="rId44"/>
    <p:sldId id="289" r:id="rId45"/>
    <p:sldId id="290" r:id="rId46"/>
    <p:sldId id="308" r:id="rId47"/>
    <p:sldId id="291" r:id="rId48"/>
  </p:sldIdLst>
  <p:sldSz cx="9144000" cy="6858000" type="screen4x3"/>
  <p:notesSz cx="6858000" cy="9144000"/>
  <p:defaultTextStyle>
    <a:defPPr>
      <a:defRPr lang="el-G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Μεσαίο στυλ 2 - Έμφαση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58" autoAdjust="0"/>
    <p:restoredTop sz="84705" autoAdjust="0"/>
  </p:normalViewPr>
  <p:slideViewPr>
    <p:cSldViewPr>
      <p:cViewPr varScale="1">
        <p:scale>
          <a:sx n="99" d="100"/>
          <a:sy n="99" d="100"/>
        </p:scale>
        <p:origin x="-1974" y="-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63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6" d="100"/>
          <a:sy n="56" d="100"/>
        </p:scale>
        <p:origin x="-2838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Petros%20Kalos\Desktop\LaTeX-Thesis\vq_expiriments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Petros%20Kalos\Desktop\LaTeX-Thesis\vq_expiriments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Petros%20Kalos\Desktop\LaTeX-Thesis\vq_expiriments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l-G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sz="1800" b="0" i="0" u="none" strike="noStrike" baseline="0" dirty="0">
                <a:effectLst/>
              </a:rPr>
              <a:t>KKZ </a:t>
            </a:r>
            <a:r>
              <a:rPr lang="en-US" sz="1800" b="0" i="0" u="none" strike="noStrike" baseline="0" dirty="0" smtClean="0">
                <a:effectLst/>
              </a:rPr>
              <a:t>vs. </a:t>
            </a:r>
            <a:r>
              <a:rPr lang="en-US" sz="1800" b="0" i="0" u="none" strike="noStrike" baseline="0" dirty="0">
                <a:effectLst/>
              </a:rPr>
              <a:t>Random Duration</a:t>
            </a:r>
            <a:endParaRPr lang="el-GR" dirty="0"/>
          </a:p>
        </c:rich>
      </c:tx>
      <c:layout/>
      <c:overlay val="0"/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Φύλλο6!$A$3</c:f>
              <c:strCache>
                <c:ptCount val="1"/>
                <c:pt idx="0">
                  <c:v>kkz</c:v>
                </c:pt>
              </c:strCache>
            </c:strRef>
          </c:tx>
          <c:cat>
            <c:numRef>
              <c:f>Φύλλο6!$B$2:$E$2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6</c:v>
                </c:pt>
              </c:numCache>
            </c:numRef>
          </c:cat>
          <c:val>
            <c:numRef>
              <c:f>Φύλλο6!$B$3:$E$3</c:f>
              <c:numCache>
                <c:formatCode>General</c:formatCode>
                <c:ptCount val="4"/>
                <c:pt idx="0">
                  <c:v>90.5</c:v>
                </c:pt>
                <c:pt idx="1">
                  <c:v>63.7</c:v>
                </c:pt>
                <c:pt idx="2">
                  <c:v>42.9</c:v>
                </c:pt>
                <c:pt idx="3">
                  <c:v>36.700000000000003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Φύλλο6!$A$4</c:f>
              <c:strCache>
                <c:ptCount val="1"/>
                <c:pt idx="0">
                  <c:v>random</c:v>
                </c:pt>
              </c:strCache>
            </c:strRef>
          </c:tx>
          <c:cat>
            <c:numRef>
              <c:f>Φύλλο6!$B$2:$E$2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6</c:v>
                </c:pt>
              </c:numCache>
            </c:numRef>
          </c:cat>
          <c:val>
            <c:numRef>
              <c:f>Φύλλο6!$B$4:$E$4</c:f>
              <c:numCache>
                <c:formatCode>General</c:formatCode>
                <c:ptCount val="4"/>
                <c:pt idx="0">
                  <c:v>61.5</c:v>
                </c:pt>
                <c:pt idx="1">
                  <c:v>31.2</c:v>
                </c:pt>
                <c:pt idx="2">
                  <c:v>16.600000000000001</c:v>
                </c:pt>
                <c:pt idx="3">
                  <c:v>12.3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8759936"/>
        <c:axId val="101029376"/>
      </c:lineChart>
      <c:catAx>
        <c:axId val="68759936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 dirty="0"/>
                  <a:t>T</a:t>
                </a:r>
                <a:r>
                  <a:rPr lang="en-US" dirty="0" smtClean="0"/>
                  <a:t>hreads</a:t>
                </a:r>
                <a:endParaRPr lang="el-GR" dirty="0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101029376"/>
        <c:crosses val="autoZero"/>
        <c:auto val="1"/>
        <c:lblAlgn val="ctr"/>
        <c:lblOffset val="100"/>
        <c:noMultiLvlLbl val="0"/>
      </c:catAx>
      <c:valAx>
        <c:axId val="101029376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dirty="0" smtClean="0"/>
                  <a:t>Seconds</a:t>
                </a:r>
                <a:endParaRPr lang="en-US" dirty="0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68759936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l-G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l-GR" b="0" dirty="0" smtClean="0"/>
              <a:t>ΚΚΖ</a:t>
            </a:r>
            <a:r>
              <a:rPr lang="el-GR" b="0" baseline="0" dirty="0" smtClean="0"/>
              <a:t> </a:t>
            </a:r>
            <a:r>
              <a:rPr lang="en-US" b="0" baseline="0" dirty="0" smtClean="0"/>
              <a:t>vs. Random </a:t>
            </a:r>
            <a:r>
              <a:rPr lang="en-US" b="0" baseline="0" dirty="0" smtClean="0"/>
              <a:t>MSE (5 iterations)</a:t>
            </a:r>
            <a:endParaRPr lang="el-GR" b="0" dirty="0"/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Φύλλο6!$L$3</c:f>
              <c:strCache>
                <c:ptCount val="1"/>
                <c:pt idx="0">
                  <c:v>kkz</c:v>
                </c:pt>
              </c:strCache>
            </c:strRef>
          </c:tx>
          <c:invertIfNegative val="0"/>
          <c:cat>
            <c:strRef>
              <c:f>Φύλλο6!$M$2:$P$2</c:f>
              <c:strCache>
                <c:ptCount val="4"/>
                <c:pt idx="0">
                  <c:v>Intra Y</c:v>
                </c:pt>
                <c:pt idx="1">
                  <c:v>Intra UV</c:v>
                </c:pt>
                <c:pt idx="2">
                  <c:v>Inter Y</c:v>
                </c:pt>
                <c:pt idx="3">
                  <c:v>Inter UV</c:v>
                </c:pt>
              </c:strCache>
            </c:strRef>
          </c:cat>
          <c:val>
            <c:numRef>
              <c:f>Φύλλο6!$M$3:$P$3</c:f>
              <c:numCache>
                <c:formatCode>General</c:formatCode>
                <c:ptCount val="4"/>
                <c:pt idx="0">
                  <c:v>0.43000000000000005</c:v>
                </c:pt>
                <c:pt idx="1">
                  <c:v>0.18000000000000002</c:v>
                </c:pt>
                <c:pt idx="2">
                  <c:v>0.16</c:v>
                </c:pt>
                <c:pt idx="3">
                  <c:v>7.0000000000000021E-2</c:v>
                </c:pt>
              </c:numCache>
            </c:numRef>
          </c:val>
        </c:ser>
        <c:ser>
          <c:idx val="1"/>
          <c:order val="1"/>
          <c:tx>
            <c:strRef>
              <c:f>Φύλλο6!$L$4</c:f>
              <c:strCache>
                <c:ptCount val="1"/>
                <c:pt idx="0">
                  <c:v>random</c:v>
                </c:pt>
              </c:strCache>
            </c:strRef>
          </c:tx>
          <c:invertIfNegative val="0"/>
          <c:cat>
            <c:strRef>
              <c:f>Φύλλο6!$M$2:$P$2</c:f>
              <c:strCache>
                <c:ptCount val="4"/>
                <c:pt idx="0">
                  <c:v>Intra Y</c:v>
                </c:pt>
                <c:pt idx="1">
                  <c:v>Intra UV</c:v>
                </c:pt>
                <c:pt idx="2">
                  <c:v>Inter Y</c:v>
                </c:pt>
                <c:pt idx="3">
                  <c:v>Inter UV</c:v>
                </c:pt>
              </c:strCache>
            </c:strRef>
          </c:cat>
          <c:val>
            <c:numRef>
              <c:f>Φύλλο6!$M$4:$P$4</c:f>
              <c:numCache>
                <c:formatCode>General</c:formatCode>
                <c:ptCount val="4"/>
                <c:pt idx="0">
                  <c:v>2.71</c:v>
                </c:pt>
                <c:pt idx="1">
                  <c:v>0.94000000000000006</c:v>
                </c:pt>
                <c:pt idx="2">
                  <c:v>1.0900000000000001</c:v>
                </c:pt>
                <c:pt idx="3">
                  <c:v>0.46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01032320"/>
        <c:axId val="101044992"/>
      </c:barChart>
      <c:catAx>
        <c:axId val="101032320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 dirty="0" smtClean="0"/>
                  <a:t>Training data type</a:t>
                </a:r>
                <a:endParaRPr lang="en-US" dirty="0"/>
              </a:p>
            </c:rich>
          </c:tx>
          <c:layout/>
          <c:overlay val="0"/>
        </c:title>
        <c:majorTickMark val="out"/>
        <c:minorTickMark val="none"/>
        <c:tickLblPos val="nextTo"/>
        <c:crossAx val="101044992"/>
        <c:crosses val="autoZero"/>
        <c:auto val="1"/>
        <c:lblAlgn val="ctr"/>
        <c:lblOffset val="100"/>
        <c:noMultiLvlLbl val="0"/>
      </c:catAx>
      <c:valAx>
        <c:axId val="101044992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dirty="0"/>
                  <a:t>MSE</a:t>
                </a:r>
                <a:endParaRPr lang="el-GR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101032320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l-G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dirty="0"/>
              <a:t>FastNN</a:t>
            </a:r>
            <a:r>
              <a:rPr lang="en-US" baseline="0" dirty="0"/>
              <a:t> </a:t>
            </a:r>
            <a:r>
              <a:rPr lang="en-US" baseline="0" dirty="0" smtClean="0"/>
              <a:t>vs. </a:t>
            </a:r>
            <a:r>
              <a:rPr lang="en-US" baseline="0" dirty="0"/>
              <a:t>Full Search</a:t>
            </a:r>
            <a:endParaRPr lang="el-GR" dirty="0"/>
          </a:p>
        </c:rich>
      </c:tx>
      <c:layout/>
      <c:overlay val="0"/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Φύλλο6!$A$24</c:f>
              <c:strCache>
                <c:ptCount val="1"/>
                <c:pt idx="0">
                  <c:v>FastNN</c:v>
                </c:pt>
              </c:strCache>
            </c:strRef>
          </c:tx>
          <c:cat>
            <c:numRef>
              <c:f>Φύλλο6!$B$23:$E$23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6</c:v>
                </c:pt>
              </c:numCache>
            </c:numRef>
          </c:cat>
          <c:val>
            <c:numRef>
              <c:f>Φύλλο6!$B$24:$E$24</c:f>
              <c:numCache>
                <c:formatCode>General</c:formatCode>
                <c:ptCount val="4"/>
                <c:pt idx="0">
                  <c:v>9.7000000000000011</c:v>
                </c:pt>
                <c:pt idx="1">
                  <c:v>6.1</c:v>
                </c:pt>
                <c:pt idx="2">
                  <c:v>4.4000000000000004</c:v>
                </c:pt>
                <c:pt idx="3">
                  <c:v>3.2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Φύλλο6!$A$25</c:f>
              <c:strCache>
                <c:ptCount val="1"/>
                <c:pt idx="0">
                  <c:v>FS</c:v>
                </c:pt>
              </c:strCache>
            </c:strRef>
          </c:tx>
          <c:cat>
            <c:numRef>
              <c:f>Φύλλο6!$B$23:$E$23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6</c:v>
                </c:pt>
              </c:numCache>
            </c:numRef>
          </c:cat>
          <c:val>
            <c:numRef>
              <c:f>Φύλλο6!$B$25:$E$25</c:f>
              <c:numCache>
                <c:formatCode>General</c:formatCode>
                <c:ptCount val="4"/>
                <c:pt idx="0">
                  <c:v>61.4</c:v>
                </c:pt>
                <c:pt idx="1">
                  <c:v>31.2</c:v>
                </c:pt>
                <c:pt idx="2">
                  <c:v>16.600000000000001</c:v>
                </c:pt>
                <c:pt idx="3">
                  <c:v>12.3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901312"/>
        <c:axId val="5928064"/>
      </c:lineChart>
      <c:catAx>
        <c:axId val="5901312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 dirty="0"/>
                  <a:t>threads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5928064"/>
        <c:crosses val="autoZero"/>
        <c:auto val="1"/>
        <c:lblAlgn val="ctr"/>
        <c:lblOffset val="100"/>
        <c:noMultiLvlLbl val="0"/>
      </c:catAx>
      <c:valAx>
        <c:axId val="5928064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dirty="0"/>
                  <a:t>Seconds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5901312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l-GR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678444-0FD2-49F3-8A5F-661F50284C3B}" type="datetimeFigureOut">
              <a:rPr lang="el-GR" smtClean="0"/>
              <a:t>27/6/2013</a:t>
            </a:fld>
            <a:endParaRPr lang="el-G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l-G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A5324E-68D9-4272-823A-879BBB674EDB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7153831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κεφαλίδας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l-GR" dirty="0"/>
          </a:p>
        </p:txBody>
      </p:sp>
      <p:sp>
        <p:nvSpPr>
          <p:cNvPr id="3" name="Θέση ημερομηνίας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FF69A5-21AF-4DE6-8400-2FAB1987341F}" type="datetimeFigureOut">
              <a:rPr lang="el-GR" smtClean="0"/>
              <a:pPr/>
              <a:t>27/6/2013</a:t>
            </a:fld>
            <a:endParaRPr lang="el-GR" dirty="0"/>
          </a:p>
        </p:txBody>
      </p:sp>
      <p:sp>
        <p:nvSpPr>
          <p:cNvPr id="4" name="Θέση εικόνας διαφάνειας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l-GR" dirty="0"/>
          </a:p>
        </p:txBody>
      </p:sp>
      <p:sp>
        <p:nvSpPr>
          <p:cNvPr id="5" name="Θέση σημειώσεων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l-GR" smtClean="0"/>
              <a:t>Στυλ υποδείγματος κειμένου</a:t>
            </a:r>
          </a:p>
          <a:p>
            <a:pPr lvl="1"/>
            <a:r>
              <a:rPr lang="el-GR" smtClean="0"/>
              <a:t>Δεύτερου επιπέδου</a:t>
            </a:r>
          </a:p>
          <a:p>
            <a:pPr lvl="2"/>
            <a:r>
              <a:rPr lang="el-GR" smtClean="0"/>
              <a:t>Τρίτου επιπέδου</a:t>
            </a:r>
          </a:p>
          <a:p>
            <a:pPr lvl="3"/>
            <a:r>
              <a:rPr lang="el-GR" smtClean="0"/>
              <a:t>Τέταρτου επιπέδου</a:t>
            </a:r>
          </a:p>
          <a:p>
            <a:pPr lvl="4"/>
            <a:r>
              <a:rPr lang="el-GR" smtClean="0"/>
              <a:t>Πέμπτου επιπέδου</a:t>
            </a:r>
            <a:endParaRPr lang="el-GR"/>
          </a:p>
        </p:txBody>
      </p:sp>
      <p:sp>
        <p:nvSpPr>
          <p:cNvPr id="6" name="Θέση υποσέλιδου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l-GR" dirty="0"/>
          </a:p>
        </p:txBody>
      </p:sp>
      <p:sp>
        <p:nvSpPr>
          <p:cNvPr id="7" name="Θέση αριθμού διαφάνειας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4F296C-8946-4DCA-A972-2E3479CEB6C1}" type="slidenum">
              <a:rPr lang="el-GR" smtClean="0"/>
              <a:pPr/>
              <a:t>‹#›</a:t>
            </a:fld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41035474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4F296C-8946-4DCA-A972-2E3479CEB6C1}" type="slidenum">
              <a:rPr lang="el-GR" smtClean="0"/>
              <a:pPr/>
              <a:t>1</a:t>
            </a:fld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36658002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4F296C-8946-4DCA-A972-2E3479CEB6C1}" type="slidenum">
              <a:rPr lang="el-GR" smtClean="0"/>
              <a:pPr/>
              <a:t>10</a:t>
            </a:fld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32000727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4F296C-8946-4DCA-A972-2E3479CEB6C1}" type="slidenum">
              <a:rPr lang="el-GR" smtClean="0"/>
              <a:pPr/>
              <a:t>11</a:t>
            </a:fld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12154928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4F296C-8946-4DCA-A972-2E3479CEB6C1}" type="slidenum">
              <a:rPr lang="el-GR" smtClean="0"/>
              <a:pPr/>
              <a:t>12</a:t>
            </a:fld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7947598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itchFamily="34" charset="0"/>
              <a:buChar char="•"/>
            </a:pPr>
            <a:r>
              <a:rPr lang="el-GR" dirty="0" smtClean="0"/>
              <a:t>Μικρή</a:t>
            </a:r>
            <a:r>
              <a:rPr lang="el-GR" baseline="0" dirty="0" smtClean="0"/>
              <a:t> ενέργεια που αργότερα μας μηδενίζει πολλές συνιστώσες</a:t>
            </a:r>
            <a:endParaRPr lang="el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4F296C-8946-4DCA-A972-2E3479CEB6C1}" type="slidenum">
              <a:rPr lang="el-GR" smtClean="0"/>
              <a:pPr/>
              <a:t>13</a:t>
            </a:fld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37212447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itchFamily="34" charset="0"/>
              <a:buChar char="•"/>
            </a:pPr>
            <a:r>
              <a:rPr lang="el-GR" dirty="0" smtClean="0"/>
              <a:t>Δοκιμή</a:t>
            </a:r>
            <a:r>
              <a:rPr lang="el-GR" baseline="0" dirty="0" smtClean="0"/>
              <a:t> όλων μέχρι να καταλήξουμε στο </a:t>
            </a:r>
            <a:r>
              <a:rPr lang="el-GR" baseline="0" dirty="0" smtClean="0"/>
              <a:t>καλύτερο</a:t>
            </a:r>
            <a:endParaRPr lang="en-US" baseline="0" dirty="0" smtClean="0"/>
          </a:p>
          <a:p>
            <a:pPr marL="171450" indent="-171450">
              <a:buFont typeface="Arial" pitchFamily="34" charset="0"/>
              <a:buChar char="•"/>
            </a:pPr>
            <a:r>
              <a:rPr lang="el-GR" baseline="0" dirty="0" smtClean="0"/>
              <a:t>Με τον όρο καλύτερο εννοούμε η λιγότερα </a:t>
            </a:r>
            <a:r>
              <a:rPr lang="en-US" baseline="0" dirty="0" smtClean="0"/>
              <a:t>bits </a:t>
            </a:r>
            <a:r>
              <a:rPr lang="el-GR" baseline="0" dirty="0" smtClean="0"/>
              <a:t>η μικρότερο </a:t>
            </a:r>
            <a:r>
              <a:rPr lang="en-US" baseline="0" dirty="0" smtClean="0"/>
              <a:t>SAD</a:t>
            </a:r>
            <a:endParaRPr lang="el-GR" baseline="0" dirty="0" smtClean="0"/>
          </a:p>
          <a:p>
            <a:pPr marL="171450" indent="-171450">
              <a:buFont typeface="Arial" pitchFamily="34" charset="0"/>
              <a:buChar char="•"/>
            </a:pPr>
            <a:r>
              <a:rPr lang="el-GR" baseline="0" dirty="0" smtClean="0"/>
              <a:t>Χειρότερη απόδοση συμπίεσης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l-GR" baseline="0" dirty="0" smtClean="0"/>
              <a:t>Αναγκαία γιατί από εδώ ξεκινάει ο αποκωδικοποιητής μιας και έχει όλη την πληροφορία.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l-GR" baseline="0" dirty="0" smtClean="0"/>
              <a:t>Μικρή πολυπλοκότητα</a:t>
            </a:r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4F296C-8946-4DCA-A972-2E3479CEB6C1}" type="slidenum">
              <a:rPr lang="el-GR" smtClean="0"/>
              <a:pPr/>
              <a:t>14</a:t>
            </a:fld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25966610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4F296C-8946-4DCA-A972-2E3479CEB6C1}" type="slidenum">
              <a:rPr lang="el-GR" smtClean="0"/>
              <a:pPr/>
              <a:t>15</a:t>
            </a:fld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34298581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itchFamily="34" charset="0"/>
              <a:buChar char="•"/>
            </a:pPr>
            <a:r>
              <a:rPr lang="el-GR" dirty="0" smtClean="0"/>
              <a:t>Μεγάλες</a:t>
            </a:r>
            <a:r>
              <a:rPr lang="el-GR" baseline="0" dirty="0" smtClean="0"/>
              <a:t> διαφορές ανα εφαρμογή</a:t>
            </a:r>
            <a:endParaRPr lang="el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4F296C-8946-4DCA-A972-2E3479CEB6C1}" type="slidenum">
              <a:rPr lang="el-GR" smtClean="0"/>
              <a:pPr/>
              <a:t>16</a:t>
            </a:fld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35458599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4F296C-8946-4DCA-A972-2E3479CEB6C1}" type="slidenum">
              <a:rPr lang="el-GR" smtClean="0"/>
              <a:pPr/>
              <a:t>17</a:t>
            </a:fld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26172215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itchFamily="34" charset="0"/>
              <a:buChar char="•"/>
            </a:pPr>
            <a:r>
              <a:rPr lang="el-GR" dirty="0" smtClean="0"/>
              <a:t>Οι</a:t>
            </a:r>
            <a:r>
              <a:rPr lang="el-GR" baseline="0" dirty="0" smtClean="0"/>
              <a:t> πολλαπλασιαστές του πίνακαςκβαντοποίησης είναι ανάλογος με το </a:t>
            </a:r>
            <a:r>
              <a:rPr lang="en-US" baseline="0" dirty="0" smtClean="0"/>
              <a:t>QP </a:t>
            </a:r>
            <a:r>
              <a:rPr lang="el-GR" baseline="0" dirty="0" smtClean="0"/>
              <a:t>στον </a:t>
            </a:r>
            <a:r>
              <a:rPr lang="en-US" baseline="0" dirty="0" smtClean="0"/>
              <a:t>H264 [0,51]</a:t>
            </a:r>
            <a:endParaRPr lang="el-GR" baseline="0" dirty="0" smtClean="0"/>
          </a:p>
          <a:p>
            <a:pPr marL="171450" indent="-171450">
              <a:buFont typeface="Arial" pitchFamily="34" charset="0"/>
              <a:buChar char="•"/>
            </a:pPr>
            <a:r>
              <a:rPr lang="el-GR" baseline="0" dirty="0" smtClean="0"/>
              <a:t>Μικρότεροι αριθμοι [λιγότερα </a:t>
            </a:r>
            <a:r>
              <a:rPr lang="en-US" baseline="0" dirty="0" smtClean="0"/>
              <a:t>bits]</a:t>
            </a:r>
            <a:r>
              <a:rPr lang="el-GR" baseline="0" dirty="0" smtClean="0"/>
              <a:t> και περισσότερα 0</a:t>
            </a:r>
            <a:endParaRPr lang="el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4F296C-8946-4DCA-A972-2E3479CEB6C1}" type="slidenum">
              <a:rPr lang="el-GR" smtClean="0"/>
              <a:pPr/>
              <a:t>18</a:t>
            </a:fld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152355036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4F296C-8946-4DCA-A972-2E3479CEB6C1}" type="slidenum">
              <a:rPr lang="el-GR" smtClean="0"/>
              <a:pPr/>
              <a:t>19</a:t>
            </a:fld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6576125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4F296C-8946-4DCA-A972-2E3479CEB6C1}" type="slidenum">
              <a:rPr lang="el-GR" smtClean="0"/>
              <a:pPr/>
              <a:t>2</a:t>
            </a:fld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141668742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4F296C-8946-4DCA-A972-2E3479CEB6C1}" type="slidenum">
              <a:rPr lang="el-GR" smtClean="0"/>
              <a:pPr/>
              <a:t>20</a:t>
            </a:fld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296515774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itchFamily="34" charset="0"/>
              <a:buNone/>
            </a:pPr>
            <a:endParaRPr lang="el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4F296C-8946-4DCA-A972-2E3479CEB6C1}" type="slidenum">
              <a:rPr lang="el-GR" smtClean="0"/>
              <a:pPr/>
              <a:t>21</a:t>
            </a:fld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219861983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itchFamily="34" charset="0"/>
              <a:buChar char="•"/>
            </a:pPr>
            <a:r>
              <a:rPr lang="en-US" dirty="0" err="1" smtClean="0"/>
              <a:t>Mi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enasxolisi</a:t>
            </a:r>
            <a:r>
              <a:rPr lang="en-US" baseline="0" dirty="0" smtClean="0"/>
              <a:t> me </a:t>
            </a:r>
            <a:r>
              <a:rPr lang="en-US" baseline="0" dirty="0" err="1" smtClean="0"/>
              <a:t>kapia</a:t>
            </a:r>
            <a:r>
              <a:rPr lang="en-US" baseline="0" dirty="0" smtClean="0"/>
              <a:t> components </a:t>
            </a:r>
            <a:r>
              <a:rPr lang="en-US" baseline="0" dirty="0" err="1" smtClean="0"/>
              <a:t>tou</a:t>
            </a:r>
            <a:r>
              <a:rPr lang="en-US" baseline="0" dirty="0" smtClean="0"/>
              <a:t> encoder</a:t>
            </a:r>
            <a:endParaRPr lang="el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4F296C-8946-4DCA-A972-2E3479CEB6C1}" type="slidenum">
              <a:rPr lang="el-GR" smtClean="0"/>
              <a:pPr/>
              <a:t>22</a:t>
            </a:fld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147363264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4F296C-8946-4DCA-A972-2E3479CEB6C1}" type="slidenum">
              <a:rPr lang="el-GR" smtClean="0"/>
              <a:pPr/>
              <a:t>23</a:t>
            </a:fld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354081241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itchFamily="34" charset="0"/>
              <a:buChar char="•"/>
            </a:pPr>
            <a:r>
              <a:rPr lang="en-US" dirty="0" smtClean="0"/>
              <a:t>Uniform</a:t>
            </a:r>
            <a:r>
              <a:rPr lang="en-US" baseline="0" dirty="0" smtClean="0"/>
              <a:t> 2 bits </a:t>
            </a:r>
            <a:r>
              <a:rPr lang="el-GR" baseline="0" dirty="0" smtClean="0"/>
              <a:t>με πιθανότητα 0.7,0.1,0.1,0.1  </a:t>
            </a:r>
            <a:r>
              <a:rPr lang="el-GR" baseline="0" dirty="0" err="1" smtClean="0"/>
              <a:t>τοτε</a:t>
            </a:r>
            <a:r>
              <a:rPr lang="el-GR" baseline="0" dirty="0" smtClean="0"/>
              <a:t> 1.35</a:t>
            </a:r>
            <a:r>
              <a:rPr lang="en-US" baseline="0" dirty="0" smtClean="0"/>
              <a:t>bits</a:t>
            </a:r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4F296C-8946-4DCA-A972-2E3479CEB6C1}" type="slidenum">
              <a:rPr lang="el-GR" smtClean="0"/>
              <a:pPr/>
              <a:t>24</a:t>
            </a:fld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358055333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itchFamily="34" charset="0"/>
              <a:buChar char="•"/>
            </a:pPr>
            <a:r>
              <a:rPr lang="en-US" dirty="0" smtClean="0"/>
              <a:t>Huffman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n-US" dirty="0" smtClean="0"/>
              <a:t>Encode</a:t>
            </a:r>
            <a:r>
              <a:rPr lang="en-US" baseline="0" dirty="0" smtClean="0"/>
              <a:t> one symbol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n-US" baseline="0" dirty="0" smtClean="0"/>
              <a:t>Offline tree construction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n-US" baseline="0" dirty="0" smtClean="0"/>
              <a:t>Encoding free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n-US" baseline="0" dirty="0" smtClean="0"/>
              <a:t>Decoding 1 operation/bit</a:t>
            </a:r>
          </a:p>
          <a:p>
            <a:pPr marL="171450" lvl="0" indent="-171450">
              <a:buFont typeface="Arial" pitchFamily="34" charset="0"/>
              <a:buChar char="•"/>
            </a:pPr>
            <a:r>
              <a:rPr lang="en-US" dirty="0" smtClean="0"/>
              <a:t>CABAC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n-US" dirty="0" smtClean="0"/>
              <a:t>Encode</a:t>
            </a:r>
            <a:r>
              <a:rPr lang="en-US" baseline="0" dirty="0" smtClean="0"/>
              <a:t> symbol sequence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n-US" baseline="0" dirty="0" smtClean="0"/>
              <a:t>50-100 operations /bit for encoding,</a:t>
            </a:r>
            <a:r>
              <a:rPr lang="el-GR" baseline="0" dirty="0" smtClean="0"/>
              <a:t> </a:t>
            </a:r>
            <a:r>
              <a:rPr lang="en-US" baseline="0" dirty="0" smtClean="0"/>
              <a:t>decoding</a:t>
            </a:r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4F296C-8946-4DCA-A972-2E3479CEB6C1}" type="slidenum">
              <a:rPr lang="el-GR" smtClean="0"/>
              <a:pPr/>
              <a:t>25</a:t>
            </a:fld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361282701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4F296C-8946-4DCA-A972-2E3479CEB6C1}" type="slidenum">
              <a:rPr lang="el-GR" smtClean="0"/>
              <a:pPr/>
              <a:t>26</a:t>
            </a:fld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310706924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itchFamily="34" charset="0"/>
              <a:buChar char="•"/>
            </a:pPr>
            <a:r>
              <a:rPr lang="en-US" dirty="0" smtClean="0"/>
              <a:t>k=2 , d=2,</a:t>
            </a:r>
            <a:r>
              <a:rPr lang="en-US" baseline="0" dirty="0" smtClean="0"/>
              <a:t> n=100</a:t>
            </a:r>
            <a:endParaRPr lang="el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4F296C-8946-4DCA-A972-2E3479CEB6C1}" type="slidenum">
              <a:rPr lang="el-GR" smtClean="0"/>
              <a:pPr/>
              <a:t>27</a:t>
            </a:fld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165325258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itchFamily="34" charset="0"/>
              <a:buChar char="•"/>
            </a:pPr>
            <a:r>
              <a:rPr lang="en-US" dirty="0" smtClean="0"/>
              <a:t>KKZ</a:t>
            </a:r>
            <a:r>
              <a:rPr lang="en-US" baseline="0" dirty="0" smtClean="0"/>
              <a:t> </a:t>
            </a:r>
            <a:r>
              <a:rPr lang="el-GR" baseline="0" dirty="0" smtClean="0"/>
              <a:t>κανει και την πρωτη επαναληψη πραγμα το οποιο συμπεριλαμβανουμε και στην </a:t>
            </a:r>
            <a:r>
              <a:rPr lang="en-US" baseline="0" dirty="0" smtClean="0"/>
              <a:t>random</a:t>
            </a:r>
            <a:endParaRPr lang="el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4F296C-8946-4DCA-A972-2E3479CEB6C1}" type="slidenum">
              <a:rPr lang="el-GR" smtClean="0"/>
              <a:pPr/>
              <a:t>28</a:t>
            </a:fld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116087826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4F296C-8946-4DCA-A972-2E3479CEB6C1}" type="slidenum">
              <a:rPr lang="el-GR" smtClean="0"/>
              <a:pPr/>
              <a:t>29</a:t>
            </a:fld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3010973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itchFamily="34" charset="0"/>
              <a:buChar char="•"/>
            </a:pPr>
            <a:r>
              <a:rPr lang="el-GR" dirty="0" smtClean="0"/>
              <a:t>56.5</a:t>
            </a:r>
            <a:r>
              <a:rPr lang="el-GR" baseline="0" dirty="0" smtClean="0"/>
              <a:t> </a:t>
            </a:r>
            <a:r>
              <a:rPr lang="en-US" baseline="0" dirty="0" smtClean="0"/>
              <a:t>HD min uncompressed = 110GB</a:t>
            </a:r>
            <a:endParaRPr lang="el-GR" baseline="0" dirty="0" smtClean="0"/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/>
              <a:t>Compress Techniques</a:t>
            </a:r>
            <a:endParaRPr lang="el-GR" baseline="0" dirty="0" smtClean="0"/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baseline="0" dirty="0" smtClean="0"/>
              <a:t>Compressed 1.3GB.</a:t>
            </a:r>
            <a:endParaRPr lang="el-GR" baseline="0" dirty="0" smtClean="0"/>
          </a:p>
          <a:p>
            <a:pPr marL="628650" lvl="1" indent="-171450">
              <a:buFont typeface="Arial" pitchFamily="34" charset="0"/>
              <a:buChar char="•"/>
            </a:pPr>
            <a:r>
              <a:rPr lang="en-US" baseline="0" dirty="0" smtClean="0"/>
              <a:t>Lossless 8</a:t>
            </a:r>
            <a:r>
              <a:rPr lang="el-GR" baseline="0" dirty="0" smtClean="0"/>
              <a:t>-</a:t>
            </a:r>
            <a:r>
              <a:rPr lang="en-US" baseline="0" dirty="0" smtClean="0"/>
              <a:t>10 compress ratio.</a:t>
            </a:r>
            <a:endParaRPr lang="el-GR" baseline="0" dirty="0" smtClean="0"/>
          </a:p>
          <a:p>
            <a:pPr marL="171450" lvl="0" indent="-171450">
              <a:buFont typeface="Arial" pitchFamily="34" charset="0"/>
              <a:buChar char="•"/>
            </a:pPr>
            <a:r>
              <a:rPr lang="el-GR" baseline="0" dirty="0" smtClean="0"/>
              <a:t>Ευαισθησία ματιού μικρότερη των 38</a:t>
            </a:r>
            <a:r>
              <a:rPr lang="en-US" baseline="0" dirty="0" smtClean="0"/>
              <a:t>dB PSNR</a:t>
            </a:r>
          </a:p>
          <a:p>
            <a:pPr marL="171450" lvl="0" indent="-171450">
              <a:buFont typeface="Arial" pitchFamily="34" charset="0"/>
              <a:buChar char="•"/>
            </a:pPr>
            <a:r>
              <a:rPr lang="el-GR" baseline="0" dirty="0" smtClean="0"/>
              <a:t>Πολυπλοκότητα κλιμακώνει άσχημα ανάλογα με την ανάλυση</a:t>
            </a:r>
          </a:p>
          <a:p>
            <a:pPr marL="171450" lvl="0" indent="-171450">
              <a:buFont typeface="Arial" pitchFamily="34" charset="0"/>
              <a:buChar char="•"/>
            </a:pPr>
            <a:endParaRPr lang="en-US" baseline="0" dirty="0" smtClean="0"/>
          </a:p>
          <a:p>
            <a:pPr marL="171450" indent="-171450">
              <a:buFont typeface="Arial" pitchFamily="34" charset="0"/>
              <a:buChar char="•"/>
            </a:pPr>
            <a:endParaRPr lang="el-GR" dirty="0" smtClean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4F296C-8946-4DCA-A972-2E3479CEB6C1}" type="slidenum">
              <a:rPr lang="el-GR" smtClean="0"/>
              <a:pPr/>
              <a:t>3</a:t>
            </a:fld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261496647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4F296C-8946-4DCA-A972-2E3479CEB6C1}" type="slidenum">
              <a:rPr lang="el-GR" smtClean="0"/>
              <a:pPr/>
              <a:t>30</a:t>
            </a:fld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271617907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itchFamily="34" charset="0"/>
              <a:buNone/>
            </a:pPr>
            <a:endParaRPr lang="el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4F296C-8946-4DCA-A972-2E3479CEB6C1}" type="slidenum">
              <a:rPr lang="el-GR" smtClean="0"/>
              <a:pPr/>
              <a:t>31</a:t>
            </a:fld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144072895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itchFamily="34" charset="0"/>
              <a:buChar char="•"/>
            </a:pPr>
            <a:r>
              <a:rPr lang="el-GR" dirty="0" smtClean="0"/>
              <a:t>Τροποποίηση του </a:t>
            </a:r>
            <a:r>
              <a:rPr lang="en-US" dirty="0" smtClean="0"/>
              <a:t>cfg </a:t>
            </a:r>
            <a:r>
              <a:rPr lang="el-GR" dirty="0" smtClean="0"/>
              <a:t>του </a:t>
            </a:r>
            <a:r>
              <a:rPr lang="en-US" dirty="0" smtClean="0"/>
              <a:t>decoder </a:t>
            </a:r>
            <a:r>
              <a:rPr lang="el-GR" dirty="0" smtClean="0"/>
              <a:t>ώστε να εξάγει </a:t>
            </a:r>
            <a:r>
              <a:rPr lang="en-US" dirty="0" smtClean="0"/>
              <a:t>residuals</a:t>
            </a:r>
            <a:endParaRPr lang="el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4F296C-8946-4DCA-A972-2E3479CEB6C1}" type="slidenum">
              <a:rPr lang="el-GR" smtClean="0"/>
              <a:pPr/>
              <a:t>32</a:t>
            </a:fld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113017963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itchFamily="34" charset="0"/>
              <a:buChar char="•"/>
            </a:pPr>
            <a:r>
              <a:rPr lang="el-GR" dirty="0" smtClean="0"/>
              <a:t>Συνολική διάρκεια 23 μέρες</a:t>
            </a:r>
            <a:r>
              <a:rPr lang="el-GR" dirty="0" smtClean="0"/>
              <a:t>.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l-GR" dirty="0" smtClean="0"/>
              <a:t>Χρειαζόμαστε</a:t>
            </a:r>
            <a:r>
              <a:rPr lang="el-GR" baseline="0" dirty="0" smtClean="0"/>
              <a:t> πολλά </a:t>
            </a:r>
            <a:r>
              <a:rPr lang="en-US" baseline="0" dirty="0" smtClean="0"/>
              <a:t>vectors </a:t>
            </a:r>
            <a:r>
              <a:rPr lang="el-GR" baseline="0" dirty="0" smtClean="0"/>
              <a:t>για να έχουμε καλα στατιστικα</a:t>
            </a:r>
          </a:p>
          <a:p>
            <a:pPr marL="171450" indent="-171450">
              <a:buFont typeface="Arial" pitchFamily="34" charset="0"/>
              <a:buChar char="•"/>
            </a:pPr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4F296C-8946-4DCA-A972-2E3479CEB6C1}" type="slidenum">
              <a:rPr lang="el-GR" smtClean="0"/>
              <a:pPr/>
              <a:t>33</a:t>
            </a:fld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135918772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itchFamily="34" charset="0"/>
              <a:buChar char="•"/>
            </a:pPr>
            <a:r>
              <a:rPr lang="el-GR" dirty="0" smtClean="0"/>
              <a:t>εφόσον είναι γνωστή η ενέργεια των κβαντοποιημένων block τότε είναι γνωστή και η κατηγορία που ανήκει το τρέχον block κάτι το οποίο μειώνει την αβεβαιότητα  για το τρέχον block</a:t>
            </a:r>
            <a:endParaRPr lang="en-US" dirty="0" smtClean="0"/>
          </a:p>
          <a:p>
            <a:pPr marL="171450" indent="-171450">
              <a:buFont typeface="Arial" pitchFamily="34" charset="0"/>
              <a:buChar char="•"/>
            </a:pPr>
            <a:r>
              <a:rPr lang="el-GR" dirty="0" smtClean="0"/>
              <a:t>Εξαγωγή</a:t>
            </a:r>
            <a:r>
              <a:rPr lang="el-GR" baseline="0" dirty="0" smtClean="0"/>
              <a:t> </a:t>
            </a:r>
            <a:r>
              <a:rPr lang="en-US" baseline="0" dirty="0" smtClean="0"/>
              <a:t>residuals </a:t>
            </a:r>
            <a:r>
              <a:rPr lang="el-GR" baseline="0" dirty="0" smtClean="0"/>
              <a:t>σε μορφη καρε</a:t>
            </a:r>
            <a:endParaRPr lang="el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4F296C-8946-4DCA-A972-2E3479CEB6C1}" type="slidenum">
              <a:rPr lang="el-GR" smtClean="0"/>
              <a:pPr/>
              <a:t>34</a:t>
            </a:fld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3480185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l-GR" dirty="0" smtClean="0"/>
              <a:t>Αξίζει να παρατηρήσουμε ότι υπάρχουν λίγα στο πλήθος αλλά με μεγάλη πιθανότητα clusters μικρής ενέργειας (αριστερό μέρος), ενώ υπάρχουν πολλά με μικρή πιθανότητα clusters μεγάλης ενέργειας (δεξί μέρος).</a:t>
            </a:r>
          </a:p>
          <a:p>
            <a:endParaRPr lang="el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4F296C-8946-4DCA-A972-2E3479CEB6C1}" type="slidenum">
              <a:rPr lang="el-GR" smtClean="0"/>
              <a:pPr/>
              <a:t>35</a:t>
            </a:fld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16976424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4F296C-8946-4DCA-A972-2E3479CEB6C1}" type="slidenum">
              <a:rPr lang="el-GR" smtClean="0"/>
              <a:pPr/>
              <a:t>36</a:t>
            </a:fld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204451662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Θέση εικόνας διαφάνειας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- Θέση σημειώσεων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71450" indent="-171450">
              <a:buFont typeface="Arial" pitchFamily="34" charset="0"/>
              <a:buChar char="•"/>
            </a:pPr>
            <a:r>
              <a:rPr lang="el-GR" baseline="0" dirty="0" smtClean="0"/>
              <a:t>Αλλαγές στο </a:t>
            </a:r>
            <a:r>
              <a:rPr lang="en-US" baseline="0" dirty="0" smtClean="0"/>
              <a:t>cfg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l-GR" dirty="0" smtClean="0"/>
              <a:t>Συγχρονισμός </a:t>
            </a:r>
            <a:r>
              <a:rPr lang="en-US" dirty="0" smtClean="0"/>
              <a:t>encoder-decoder</a:t>
            </a:r>
            <a:endParaRPr lang="el-GR" dirty="0" smtClean="0"/>
          </a:p>
          <a:p>
            <a:pPr marL="171450" indent="-171450">
              <a:buFont typeface="Arial" pitchFamily="34" charset="0"/>
              <a:buChar char="•"/>
            </a:pPr>
            <a:r>
              <a:rPr lang="en-US" dirty="0" smtClean="0"/>
              <a:t>QP=0,</a:t>
            </a:r>
            <a:r>
              <a:rPr lang="en-US" baseline="0" dirty="0" smtClean="0"/>
              <a:t> </a:t>
            </a:r>
            <a:r>
              <a:rPr lang="el-GR" baseline="0" dirty="0" smtClean="0"/>
              <a:t>αποφευγουμε τον μηχανισμο </a:t>
            </a:r>
            <a:r>
              <a:rPr lang="en-US" baseline="0" dirty="0" smtClean="0"/>
              <a:t>quant trans</a:t>
            </a:r>
            <a:endParaRPr lang="el-GR" dirty="0" smtClean="0"/>
          </a:p>
          <a:p>
            <a:pPr marL="171450" indent="-171450">
              <a:buFont typeface="Arial" pitchFamily="34" charset="0"/>
              <a:buChar char="•"/>
            </a:pPr>
            <a:r>
              <a:rPr lang="el-GR" dirty="0" smtClean="0"/>
              <a:t>Πολλές</a:t>
            </a:r>
            <a:r>
              <a:rPr lang="el-GR" baseline="0" dirty="0" smtClean="0"/>
              <a:t> δοκιμές</a:t>
            </a:r>
            <a:r>
              <a:rPr lang="en-US" baseline="0" dirty="0" smtClean="0"/>
              <a:t> </a:t>
            </a:r>
            <a:r>
              <a:rPr lang="el-GR" baseline="0" dirty="0" smtClean="0"/>
              <a:t>άρα προσωρινα </a:t>
            </a:r>
            <a:r>
              <a:rPr lang="en-US" baseline="0" dirty="0" err="1" smtClean="0"/>
              <a:t>vq</a:t>
            </a:r>
            <a:r>
              <a:rPr lang="en-US" baseline="0" dirty="0" smtClean="0"/>
              <a:t> indices</a:t>
            </a:r>
            <a:endParaRPr lang="el-GR" baseline="0" dirty="0" smtClean="0"/>
          </a:p>
          <a:p>
            <a:pPr marL="0" indent="0">
              <a:buFont typeface="Arial" pitchFamily="34" charset="0"/>
              <a:buNone/>
            </a:pPr>
            <a:r>
              <a:rPr lang="el-GR" baseline="0" dirty="0" smtClean="0"/>
              <a:t/>
            </a:r>
            <a:br>
              <a:rPr lang="el-GR" baseline="0" dirty="0" smtClean="0"/>
            </a:br>
            <a:endParaRPr lang="el-GR" dirty="0"/>
          </a:p>
        </p:txBody>
      </p:sp>
      <p:sp>
        <p:nvSpPr>
          <p:cNvPr id="4" name="3 - Θέση αριθμού διαφάνειας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4F296C-8946-4DCA-A972-2E3479CEB6C1}" type="slidenum">
              <a:rPr lang="el-GR" smtClean="0"/>
              <a:pPr/>
              <a:t>37</a:t>
            </a:fld>
            <a:endParaRPr lang="el-GR" dirty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=16 indices </a:t>
            </a:r>
            <a:r>
              <a:rPr lang="en-US" dirty="0" err="1" smtClean="0"/>
              <a:t>gia</a:t>
            </a:r>
            <a:r>
              <a:rPr lang="en-US" dirty="0" smtClean="0"/>
              <a:t> to 16x16</a:t>
            </a:r>
            <a:r>
              <a:rPr lang="en-US" baseline="0" dirty="0" smtClean="0"/>
              <a:t> Y </a:t>
            </a:r>
            <a:r>
              <a:rPr lang="en-US" baseline="0" dirty="0" err="1" smtClean="0"/>
              <a:t>kai</a:t>
            </a:r>
            <a:r>
              <a:rPr lang="en-US" baseline="0" dirty="0" smtClean="0"/>
              <a:t> 4+4 </a:t>
            </a:r>
            <a:r>
              <a:rPr lang="en-US" baseline="0" dirty="0" err="1" smtClean="0"/>
              <a:t>gia</a:t>
            </a:r>
            <a:r>
              <a:rPr lang="en-US" baseline="0" dirty="0" smtClean="0"/>
              <a:t> to U,V 8x8 </a:t>
            </a:r>
            <a:r>
              <a:rPr lang="en-US" baseline="0" dirty="0" err="1" smtClean="0"/>
              <a:t>macroblock</a:t>
            </a:r>
            <a:endParaRPr lang="el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4F296C-8946-4DCA-A972-2E3479CEB6C1}" type="slidenum">
              <a:rPr lang="el-GR" smtClean="0"/>
              <a:pPr/>
              <a:t>38</a:t>
            </a:fld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425197130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4F296C-8946-4DCA-A972-2E3479CEB6C1}" type="slidenum">
              <a:rPr lang="el-GR" smtClean="0"/>
              <a:pPr/>
              <a:t>39</a:t>
            </a:fld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26952216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itchFamily="34" charset="0"/>
              <a:buChar char="•"/>
            </a:pPr>
            <a:r>
              <a:rPr lang="en-US" dirty="0" smtClean="0"/>
              <a:t>QP 70,95,97</a:t>
            </a:r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4F296C-8946-4DCA-A972-2E3479CEB6C1}" type="slidenum">
              <a:rPr lang="el-GR" smtClean="0"/>
              <a:pPr/>
              <a:t>4</a:t>
            </a:fld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148865029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Θέση εικόνας διαφάνειας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- Θέση σημειώσεων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 typeface="Arial" pitchFamily="34" charset="0"/>
              <a:buChar char="•"/>
            </a:pPr>
            <a:r>
              <a:rPr lang="el-GR" dirty="0" smtClean="0"/>
              <a:t> Υλικό δοκιμής</a:t>
            </a:r>
            <a:r>
              <a:rPr lang="el-GR" baseline="0" dirty="0" smtClean="0"/>
              <a:t> του </a:t>
            </a:r>
            <a:r>
              <a:rPr lang="en-US" baseline="0" dirty="0" smtClean="0"/>
              <a:t>H265</a:t>
            </a:r>
            <a:endParaRPr lang="el-GR" dirty="0"/>
          </a:p>
        </p:txBody>
      </p:sp>
      <p:sp>
        <p:nvSpPr>
          <p:cNvPr id="4" name="3 - Θέση αριθμού διαφάνειας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4F296C-8946-4DCA-A972-2E3479CEB6C1}" type="slidenum">
              <a:rPr lang="el-GR" smtClean="0"/>
              <a:pPr/>
              <a:t>40</a:t>
            </a:fld>
            <a:endParaRPr lang="el-GR" dirty="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4F296C-8946-4DCA-A972-2E3479CEB6C1}" type="slidenum">
              <a:rPr lang="el-GR" smtClean="0"/>
              <a:pPr/>
              <a:t>41</a:t>
            </a:fld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41045474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4F296C-8946-4DCA-A972-2E3479CEB6C1}" type="slidenum">
              <a:rPr lang="el-GR" smtClean="0"/>
              <a:pPr/>
              <a:t>42</a:t>
            </a:fld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374638558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Θέση εικόνας διαφάνειας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- Θέση σημειώσεων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 typeface="Arial" pitchFamily="34" charset="0"/>
              <a:buChar char="•"/>
            </a:pPr>
            <a:r>
              <a:rPr lang="en-US" dirty="0" smtClean="0"/>
              <a:t>PSNR </a:t>
            </a:r>
            <a:r>
              <a:rPr lang="el-GR" dirty="0" smtClean="0"/>
              <a:t>των βίντεο πολύ κοντά μεταξυ </a:t>
            </a:r>
            <a:r>
              <a:rPr lang="en-US" dirty="0" err="1" smtClean="0"/>
              <a:t>jm-vq</a:t>
            </a:r>
            <a:endParaRPr lang="en-US" dirty="0" smtClean="0"/>
          </a:p>
          <a:p>
            <a:pPr>
              <a:buFont typeface="Arial" pitchFamily="34" charset="0"/>
              <a:buChar char="•"/>
            </a:pPr>
            <a:r>
              <a:rPr lang="el-GR" dirty="0" smtClean="0"/>
              <a:t>Στα</a:t>
            </a:r>
            <a:r>
              <a:rPr lang="el-GR" baseline="0" dirty="0" smtClean="0"/>
              <a:t> δύσκολα βίντεο καλύτερη απόδοση</a:t>
            </a:r>
          </a:p>
          <a:p>
            <a:pPr>
              <a:buFont typeface="Arial" pitchFamily="34" charset="0"/>
              <a:buChar char="•"/>
            </a:pPr>
            <a:r>
              <a:rPr lang="el-GR" baseline="0" dirty="0" smtClean="0"/>
              <a:t>Υπολογισμός πλήθους των </a:t>
            </a:r>
            <a:r>
              <a:rPr lang="en-US" baseline="0" dirty="0" smtClean="0"/>
              <a:t>skipped </a:t>
            </a:r>
            <a:r>
              <a:rPr lang="en-US" baseline="0" dirty="0" err="1" smtClean="0"/>
              <a:t>mb</a:t>
            </a:r>
            <a:endParaRPr lang="el-GR" baseline="0" dirty="0" smtClean="0"/>
          </a:p>
          <a:p>
            <a:pPr>
              <a:buFont typeface="Arial" pitchFamily="34" charset="0"/>
              <a:buChar char="•"/>
            </a:pPr>
            <a:r>
              <a:rPr lang="el-GR" baseline="0" dirty="0" smtClean="0"/>
              <a:t>Δεν υπολογίστηκε το </a:t>
            </a:r>
            <a:r>
              <a:rPr lang="en-US" baseline="0" dirty="0" smtClean="0"/>
              <a:t>overhead</a:t>
            </a:r>
            <a:r>
              <a:rPr lang="el-GR" baseline="0" dirty="0" smtClean="0"/>
              <a:t> του κωδικοποιητή αλλά ούτε και τα επιπλέον </a:t>
            </a:r>
            <a:r>
              <a:rPr lang="en-US" baseline="0" dirty="0" smtClean="0"/>
              <a:t>skipped </a:t>
            </a:r>
            <a:r>
              <a:rPr lang="en-US" baseline="0" dirty="0" smtClean="0"/>
              <a:t>blocks</a:t>
            </a:r>
          </a:p>
          <a:p>
            <a:pPr>
              <a:buFont typeface="Arial" pitchFamily="34" charset="0"/>
              <a:buChar char="•"/>
            </a:pPr>
            <a:r>
              <a:rPr lang="en-US" dirty="0" err="1" smtClean="0"/>
              <a:t>Jmcoeff_bits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antikatastithikan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apo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plithos_vqindices</a:t>
            </a:r>
            <a:r>
              <a:rPr lang="en-US" baseline="0" dirty="0" smtClean="0"/>
              <a:t>*16*entropy</a:t>
            </a:r>
            <a:endParaRPr lang="en-US" dirty="0" smtClean="0"/>
          </a:p>
        </p:txBody>
      </p:sp>
      <p:sp>
        <p:nvSpPr>
          <p:cNvPr id="4" name="3 - Θέση αριθμού διαφάνειας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4F296C-8946-4DCA-A972-2E3479CEB6C1}" type="slidenum">
              <a:rPr lang="el-GR" smtClean="0"/>
              <a:pPr/>
              <a:t>43</a:t>
            </a:fld>
            <a:endParaRPr lang="el-GR" dirty="0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Θέση εικόνας διαφάνειας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- Θέση σημειώσεων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 typeface="Arial" pitchFamily="34" charset="0"/>
              <a:buChar char="•"/>
            </a:pPr>
            <a:r>
              <a:rPr lang="en-US" smtClean="0"/>
              <a:t>Vtune</a:t>
            </a:r>
            <a:endParaRPr lang="el-GR"/>
          </a:p>
        </p:txBody>
      </p:sp>
      <p:sp>
        <p:nvSpPr>
          <p:cNvPr id="4" name="3 - Θέση αριθμού διαφάνειας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4F296C-8946-4DCA-A972-2E3479CEB6C1}" type="slidenum">
              <a:rPr lang="el-GR" smtClean="0"/>
              <a:pPr/>
              <a:t>44</a:t>
            </a:fld>
            <a:endParaRPr lang="el-GR" dirty="0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4F296C-8946-4DCA-A972-2E3479CEB6C1}" type="slidenum">
              <a:rPr lang="el-GR" smtClean="0"/>
              <a:pPr/>
              <a:t>45</a:t>
            </a:fld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374178785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4F296C-8946-4DCA-A972-2E3479CEB6C1}" type="slidenum">
              <a:rPr lang="el-GR" smtClean="0"/>
              <a:pPr/>
              <a:t>46</a:t>
            </a:fld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372621281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Θέση εικόνας διαφάνειας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- Θέση σημειώσεων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 typeface="Arial" pitchFamily="34" charset="0"/>
              <a:buChar char="•"/>
            </a:pPr>
            <a:r>
              <a:rPr lang="el-GR" dirty="0" err="1" smtClean="0"/>
              <a:t>Δυσκολα</a:t>
            </a:r>
            <a:r>
              <a:rPr lang="el-GR" baseline="0" dirty="0" smtClean="0"/>
              <a:t> το 1,3 με 27% και 31% </a:t>
            </a:r>
            <a:r>
              <a:rPr lang="el-GR" baseline="0" dirty="0" err="1" smtClean="0"/>
              <a:t>κερδος</a:t>
            </a:r>
            <a:endParaRPr lang="el-GR" baseline="0" dirty="0" smtClean="0"/>
          </a:p>
          <a:p>
            <a:pPr>
              <a:buFont typeface="Arial" pitchFamily="34" charset="0"/>
              <a:buChar char="•"/>
            </a:pPr>
            <a:r>
              <a:rPr lang="el-GR" baseline="0" dirty="0" smtClean="0"/>
              <a:t>Γλυτώνουμε την αρχικοποίηση και </a:t>
            </a:r>
            <a:r>
              <a:rPr lang="el-GR" baseline="0" dirty="0" err="1" smtClean="0"/>
              <a:t>πολλες</a:t>
            </a:r>
            <a:r>
              <a:rPr lang="el-GR" baseline="0" dirty="0" smtClean="0"/>
              <a:t> </a:t>
            </a:r>
            <a:r>
              <a:rPr lang="el-GR" baseline="0" dirty="0" err="1" smtClean="0"/>
              <a:t>επαναληψεις</a:t>
            </a:r>
            <a:endParaRPr lang="el-GR" baseline="0" dirty="0" smtClean="0"/>
          </a:p>
          <a:p>
            <a:pPr>
              <a:buFont typeface="Arial" pitchFamily="34" charset="0"/>
              <a:buChar char="•"/>
            </a:pPr>
            <a:endParaRPr lang="el-GR" dirty="0"/>
          </a:p>
        </p:txBody>
      </p:sp>
      <p:sp>
        <p:nvSpPr>
          <p:cNvPr id="4" name="3 - Θέση αριθμού διαφάνειας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4F296C-8946-4DCA-A972-2E3479CEB6C1}" type="slidenum">
              <a:rPr lang="el-GR" smtClean="0"/>
              <a:pPr/>
              <a:t>47</a:t>
            </a:fld>
            <a:endParaRPr lang="el-GR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4F296C-8946-4DCA-A972-2E3479CEB6C1}" type="slidenum">
              <a:rPr lang="el-GR" smtClean="0"/>
              <a:pPr/>
              <a:t>5</a:t>
            </a:fld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152264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4F296C-8946-4DCA-A972-2E3479CEB6C1}" type="slidenum">
              <a:rPr lang="el-GR" smtClean="0"/>
              <a:pPr/>
              <a:t>6</a:t>
            </a:fld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26891363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4F296C-8946-4DCA-A972-2E3479CEB6C1}" type="slidenum">
              <a:rPr lang="el-GR" smtClean="0"/>
              <a:pPr/>
              <a:t>7</a:t>
            </a:fld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3841260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4F296C-8946-4DCA-A972-2E3479CEB6C1}" type="slidenum">
              <a:rPr lang="el-GR" smtClean="0"/>
              <a:pPr/>
              <a:t>8</a:t>
            </a:fld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34829783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4F296C-8946-4DCA-A972-2E3479CEB6C1}" type="slidenum">
              <a:rPr lang="el-GR" smtClean="0"/>
              <a:pPr/>
              <a:t>9</a:t>
            </a:fld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38431055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l-GR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l-G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1434A-CF0A-495C-85ED-A23EB3E6D20E}" type="datetimeFigureOut">
              <a:rPr lang="el-GR" smtClean="0"/>
              <a:pPr/>
              <a:t>27/6/2013</a:t>
            </a:fld>
            <a:endParaRPr lang="el-G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139DE-2A7C-4151-8A86-D266D95A29AC}" type="slidenum">
              <a:rPr lang="el-GR" smtClean="0"/>
              <a:pPr/>
              <a:t>‹#›</a:t>
            </a:fld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37998853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l-G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l-G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1434A-CF0A-495C-85ED-A23EB3E6D20E}" type="datetimeFigureOut">
              <a:rPr lang="el-GR" smtClean="0"/>
              <a:pPr/>
              <a:t>27/6/2013</a:t>
            </a:fld>
            <a:endParaRPr lang="el-G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139DE-2A7C-4151-8A86-D266D95A29AC}" type="slidenum">
              <a:rPr lang="el-GR" smtClean="0"/>
              <a:pPr/>
              <a:t>‹#›</a:t>
            </a:fld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42858955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l-G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l-G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1434A-CF0A-495C-85ED-A23EB3E6D20E}" type="datetimeFigureOut">
              <a:rPr lang="el-GR" smtClean="0"/>
              <a:pPr/>
              <a:t>27/6/2013</a:t>
            </a:fld>
            <a:endParaRPr lang="el-G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139DE-2A7C-4151-8A86-D266D95A29AC}" type="slidenum">
              <a:rPr lang="el-GR" smtClean="0"/>
              <a:pPr/>
              <a:t>‹#›</a:t>
            </a:fld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4699740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l-G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l-G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1434A-CF0A-495C-85ED-A23EB3E6D20E}" type="datetimeFigureOut">
              <a:rPr lang="el-GR" smtClean="0"/>
              <a:pPr/>
              <a:t>27/6/2013</a:t>
            </a:fld>
            <a:endParaRPr lang="el-G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139DE-2A7C-4151-8A86-D266D95A29AC}" type="slidenum">
              <a:rPr lang="el-GR" smtClean="0"/>
              <a:pPr/>
              <a:t>‹#›</a:t>
            </a:fld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5913373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l-G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1434A-CF0A-495C-85ED-A23EB3E6D20E}" type="datetimeFigureOut">
              <a:rPr lang="el-GR" smtClean="0"/>
              <a:pPr/>
              <a:t>27/6/2013</a:t>
            </a:fld>
            <a:endParaRPr lang="el-G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139DE-2A7C-4151-8A86-D266D95A29AC}" type="slidenum">
              <a:rPr lang="el-GR" smtClean="0"/>
              <a:pPr/>
              <a:t>‹#›</a:t>
            </a:fld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28876124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l-GR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l-GR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l-GR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1434A-CF0A-495C-85ED-A23EB3E6D20E}" type="datetimeFigureOut">
              <a:rPr lang="el-GR" smtClean="0"/>
              <a:pPr/>
              <a:t>27/6/2013</a:t>
            </a:fld>
            <a:endParaRPr lang="el-G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139DE-2A7C-4151-8A86-D266D95A29AC}" type="slidenum">
              <a:rPr lang="el-GR" smtClean="0"/>
              <a:pPr/>
              <a:t>‹#›</a:t>
            </a:fld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23754420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l-G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l-GR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l-GR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1434A-CF0A-495C-85ED-A23EB3E6D20E}" type="datetimeFigureOut">
              <a:rPr lang="el-GR" smtClean="0"/>
              <a:pPr/>
              <a:t>27/6/2013</a:t>
            </a:fld>
            <a:endParaRPr lang="el-GR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139DE-2A7C-4151-8A86-D266D95A29AC}" type="slidenum">
              <a:rPr lang="el-GR" smtClean="0"/>
              <a:pPr/>
              <a:t>‹#›</a:t>
            </a:fld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14493989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l-GR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1434A-CF0A-495C-85ED-A23EB3E6D20E}" type="datetimeFigureOut">
              <a:rPr lang="el-GR" smtClean="0"/>
              <a:pPr/>
              <a:t>27/6/2013</a:t>
            </a:fld>
            <a:endParaRPr lang="el-G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139DE-2A7C-4151-8A86-D266D95A29AC}" type="slidenum">
              <a:rPr lang="el-GR" smtClean="0"/>
              <a:pPr/>
              <a:t>‹#›</a:t>
            </a:fld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17401486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1434A-CF0A-495C-85ED-A23EB3E6D20E}" type="datetimeFigureOut">
              <a:rPr lang="el-GR" smtClean="0"/>
              <a:pPr/>
              <a:t>27/6/2013</a:t>
            </a:fld>
            <a:endParaRPr lang="el-GR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139DE-2A7C-4151-8A86-D266D95A29AC}" type="slidenum">
              <a:rPr lang="el-GR" smtClean="0"/>
              <a:pPr/>
              <a:t>‹#›</a:t>
            </a:fld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23621130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l-G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l-G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1434A-CF0A-495C-85ED-A23EB3E6D20E}" type="datetimeFigureOut">
              <a:rPr lang="el-GR" smtClean="0"/>
              <a:pPr/>
              <a:t>27/6/2013</a:t>
            </a:fld>
            <a:endParaRPr lang="el-G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139DE-2A7C-4151-8A86-D266D95A29AC}" type="slidenum">
              <a:rPr lang="el-GR" smtClean="0"/>
              <a:pPr/>
              <a:t>‹#›</a:t>
            </a:fld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15632202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l-GR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l-G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1434A-CF0A-495C-85ED-A23EB3E6D20E}" type="datetimeFigureOut">
              <a:rPr lang="el-GR" smtClean="0"/>
              <a:pPr/>
              <a:t>27/6/2013</a:t>
            </a:fld>
            <a:endParaRPr lang="el-G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139DE-2A7C-4151-8A86-D266D95A29AC}" type="slidenum">
              <a:rPr lang="el-GR" smtClean="0"/>
              <a:pPr/>
              <a:t>‹#›</a:t>
            </a:fld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9891528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l-G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l-G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C1434A-CF0A-495C-85ED-A23EB3E6D20E}" type="datetimeFigureOut">
              <a:rPr lang="el-GR" smtClean="0"/>
              <a:pPr/>
              <a:t>27/6/2013</a:t>
            </a:fld>
            <a:endParaRPr lang="el-G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l-G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9139DE-2A7C-4151-8A86-D266D95A29AC}" type="slidenum">
              <a:rPr lang="el-GR" smtClean="0"/>
              <a:pPr/>
              <a:t>‹#›</a:t>
            </a:fld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28152406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l-G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ctrTitle"/>
          </p:nvPr>
        </p:nvSpPr>
        <p:spPr>
          <a:xfrm>
            <a:off x="685800" y="1500175"/>
            <a:ext cx="7772400" cy="1428759"/>
          </a:xfrm>
        </p:spPr>
        <p:txBody>
          <a:bodyPr>
            <a:normAutofit fontScale="90000"/>
          </a:bodyPr>
          <a:lstStyle/>
          <a:p>
            <a:r>
              <a:rPr lang="el-GR" b="1" dirty="0" smtClean="0"/>
              <a:t>Κβαντοποίηση Διανυσμάτων σε Κωδικοποιητές Βίντεο</a:t>
            </a:r>
            <a:endParaRPr lang="el-GR" b="1" dirty="0"/>
          </a:p>
        </p:txBody>
      </p:sp>
      <p:sp>
        <p:nvSpPr>
          <p:cNvPr id="3" name="Υπότιτλος 2"/>
          <p:cNvSpPr>
            <a:spLocks noGrp="1"/>
          </p:cNvSpPr>
          <p:nvPr>
            <p:ph type="subTitle" idx="1"/>
          </p:nvPr>
        </p:nvSpPr>
        <p:spPr>
          <a:xfrm>
            <a:off x="1428728" y="4071942"/>
            <a:ext cx="6572296" cy="1857388"/>
          </a:xfrm>
        </p:spPr>
        <p:txBody>
          <a:bodyPr>
            <a:normAutofit fontScale="70000" lnSpcReduction="20000"/>
          </a:bodyPr>
          <a:lstStyle/>
          <a:p>
            <a:r>
              <a:rPr lang="el-GR" dirty="0" smtClean="0"/>
              <a:t>Καλός Πέτρος</a:t>
            </a:r>
          </a:p>
          <a:p>
            <a:endParaRPr lang="el-GR" dirty="0" smtClean="0"/>
          </a:p>
          <a:p>
            <a:r>
              <a:rPr lang="el-GR" dirty="0" smtClean="0"/>
              <a:t>Τμήμα Μηχανικών Η/Υ Τηλεπικοινωνιών και Δικτύων</a:t>
            </a:r>
          </a:p>
          <a:p>
            <a:r>
              <a:rPr lang="el-GR" dirty="0" smtClean="0"/>
              <a:t>Πανεπιστήμιο Θεσσαλίας</a:t>
            </a:r>
          </a:p>
          <a:p>
            <a:r>
              <a:rPr lang="el-GR" dirty="0" smtClean="0"/>
              <a:t>Ιούνιος 2013</a:t>
            </a:r>
          </a:p>
          <a:p>
            <a:endParaRPr lang="el-GR" dirty="0" smtClean="0"/>
          </a:p>
        </p:txBody>
      </p:sp>
    </p:spTree>
    <p:extLst>
      <p:ext uri="{BB962C8B-B14F-4D97-AF65-F5344CB8AC3E}">
        <p14:creationId xmlns:p14="http://schemas.microsoft.com/office/powerpoint/2010/main" val="551113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b="1" dirty="0" smtClean="0"/>
              <a:t>Συνιστώσες </a:t>
            </a:r>
            <a:r>
              <a:rPr lang="en-US" b="1" dirty="0" smtClean="0"/>
              <a:t>YUV</a:t>
            </a:r>
            <a:endParaRPr lang="el-GR" b="1" dirty="0"/>
          </a:p>
        </p:txBody>
      </p:sp>
      <p:pic>
        <p:nvPicPr>
          <p:cNvPr id="6" name="Θέση περιεχομένου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3320" y="1600200"/>
            <a:ext cx="6057360" cy="4525963"/>
          </a:xfrm>
        </p:spPr>
      </p:pic>
    </p:spTree>
    <p:extLst>
      <p:ext uri="{BB962C8B-B14F-4D97-AF65-F5344CB8AC3E}">
        <p14:creationId xmlns:p14="http://schemas.microsoft.com/office/powerpoint/2010/main" val="4255226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l-GR" b="1" dirty="0" smtClean="0"/>
              <a:t>Τοποθέτηση των </a:t>
            </a:r>
            <a:r>
              <a:rPr lang="en-US" b="1" dirty="0" smtClean="0"/>
              <a:t>pixels</a:t>
            </a:r>
            <a:endParaRPr lang="el-GR" b="1" dirty="0"/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l-GR" sz="2700" dirty="0" smtClean="0"/>
              <a:t>Για </a:t>
            </a:r>
            <a:r>
              <a:rPr lang="el-GR" sz="2700" dirty="0"/>
              <a:t>να δημιουργήσουν ένα καρέ τα τοποθετούμε με διάφορους τρόπους</a:t>
            </a:r>
            <a:r>
              <a:rPr lang="en-US" sz="2700" dirty="0"/>
              <a:t> </a:t>
            </a:r>
            <a:r>
              <a:rPr lang="en-US" sz="2700" dirty="0" smtClean="0"/>
              <a:t>(</a:t>
            </a:r>
            <a:r>
              <a:rPr lang="el-GR" sz="2700" dirty="0" smtClean="0"/>
              <a:t>πχ </a:t>
            </a:r>
            <a:r>
              <a:rPr lang="en-US" sz="2700" dirty="0" smtClean="0"/>
              <a:t>YUV420</a:t>
            </a:r>
            <a:r>
              <a:rPr lang="el-GR" sz="2700" dirty="0"/>
              <a:t>,</a:t>
            </a:r>
            <a:r>
              <a:rPr lang="en-US" sz="2700" dirty="0"/>
              <a:t>YUV444</a:t>
            </a:r>
            <a:r>
              <a:rPr lang="en-US" sz="2700" dirty="0" smtClean="0"/>
              <a:t>)</a:t>
            </a:r>
            <a:endParaRPr lang="el-GR" sz="2700" dirty="0" smtClean="0"/>
          </a:p>
          <a:p>
            <a:endParaRPr lang="el-GR" sz="2700" dirty="0" smtClean="0"/>
          </a:p>
          <a:p>
            <a:endParaRPr lang="el-GR" sz="2700" dirty="0" smtClean="0"/>
          </a:p>
          <a:p>
            <a:endParaRPr lang="en-US" sz="2700" dirty="0" smtClean="0"/>
          </a:p>
          <a:p>
            <a:endParaRPr lang="el-GR" sz="2700" dirty="0"/>
          </a:p>
        </p:txBody>
      </p:sp>
      <p:pic>
        <p:nvPicPr>
          <p:cNvPr id="4" name="Εικόνα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596" y="3000372"/>
            <a:ext cx="8429685" cy="3501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676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l-GR" b="1" dirty="0" smtClean="0"/>
              <a:t>Οργάνωση των </a:t>
            </a:r>
            <a:r>
              <a:rPr lang="en-US" b="1" dirty="0" smtClean="0"/>
              <a:t>pixels</a:t>
            </a:r>
            <a:endParaRPr lang="el-GR" b="1" dirty="0"/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l-GR" sz="2700" dirty="0" smtClean="0"/>
              <a:t>Οργάνωση σε </a:t>
            </a:r>
            <a:r>
              <a:rPr lang="en-US" sz="2700" dirty="0" smtClean="0"/>
              <a:t>macroblocks, blocks, subblocks</a:t>
            </a:r>
            <a:br>
              <a:rPr lang="en-US" sz="2700" dirty="0" smtClean="0"/>
            </a:br>
            <a:endParaRPr lang="el-GR" sz="2700" dirty="0"/>
          </a:p>
        </p:txBody>
      </p:sp>
      <p:pic>
        <p:nvPicPr>
          <p:cNvPr id="4" name="Εικόνα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648" y="2862262"/>
            <a:ext cx="7860705" cy="292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796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b="1" dirty="0" smtClean="0"/>
              <a:t>Οργάνωση των καρέ</a:t>
            </a:r>
            <a:endParaRPr lang="el-GR" b="1" dirty="0"/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700" dirty="0" smtClean="0"/>
              <a:t>Intra</a:t>
            </a:r>
            <a:r>
              <a:rPr lang="el-GR" sz="2700" dirty="0" smtClean="0"/>
              <a:t> (</a:t>
            </a:r>
            <a:r>
              <a:rPr lang="en-US" sz="2700" dirty="0" smtClean="0"/>
              <a:t>Temporal)</a:t>
            </a:r>
          </a:p>
          <a:p>
            <a:pPr lvl="1"/>
            <a:r>
              <a:rPr lang="en-US" sz="2400" dirty="0" smtClean="0"/>
              <a:t>I frames</a:t>
            </a:r>
            <a:endParaRPr lang="el-GR" sz="2400" dirty="0" smtClean="0"/>
          </a:p>
          <a:p>
            <a:pPr lvl="1">
              <a:buNone/>
            </a:pPr>
            <a:endParaRPr lang="el-GR" dirty="0" smtClean="0"/>
          </a:p>
          <a:p>
            <a:pPr lvl="1"/>
            <a:endParaRPr lang="en-US" dirty="0" smtClean="0"/>
          </a:p>
          <a:p>
            <a:r>
              <a:rPr lang="en-US" sz="2700" dirty="0" smtClean="0"/>
              <a:t>Inter (Special)</a:t>
            </a:r>
          </a:p>
          <a:p>
            <a:pPr lvl="1"/>
            <a:r>
              <a:rPr lang="en-US" sz="2400" dirty="0" smtClean="0"/>
              <a:t>P,B frames</a:t>
            </a:r>
            <a:endParaRPr lang="el-GR" sz="2400" dirty="0" smtClean="0"/>
          </a:p>
          <a:p>
            <a:pPr lvl="1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r>
              <a:rPr lang="el-GR" sz="2700" dirty="0" smtClean="0"/>
              <a:t>Στόχος η δημιουργία διαφορών </a:t>
            </a:r>
            <a:r>
              <a:rPr lang="en-US" sz="2700" dirty="0" smtClean="0"/>
              <a:t>pixel </a:t>
            </a:r>
            <a:r>
              <a:rPr lang="el-GR" sz="2700" dirty="0" smtClean="0"/>
              <a:t>(</a:t>
            </a:r>
            <a:r>
              <a:rPr lang="en-US" sz="2700" dirty="0" smtClean="0"/>
              <a:t>residuals)</a:t>
            </a:r>
            <a:endParaRPr lang="el-GR" sz="2700" dirty="0" smtClean="0"/>
          </a:p>
          <a:p>
            <a:pPr>
              <a:buNone/>
            </a:pPr>
            <a:endParaRPr lang="el-GR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380245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b="1" dirty="0" smtClean="0"/>
              <a:t>Ι</a:t>
            </a:r>
            <a:r>
              <a:rPr lang="en-US" b="1" dirty="0" err="1" smtClean="0"/>
              <a:t>ntra</a:t>
            </a:r>
            <a:r>
              <a:rPr lang="en-US" b="1" dirty="0" smtClean="0"/>
              <a:t> </a:t>
            </a:r>
            <a:r>
              <a:rPr lang="en-US" b="1" dirty="0" smtClean="0"/>
              <a:t>frames</a:t>
            </a:r>
            <a:endParaRPr lang="el-GR" b="1" dirty="0"/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sz="2700" dirty="0" smtClean="0"/>
              <a:t>Χρήση πληροφορίας μόνο εντός καρέ</a:t>
            </a:r>
          </a:p>
          <a:p>
            <a:r>
              <a:rPr lang="en-US" sz="2700" dirty="0" smtClean="0"/>
              <a:t>Intra prediction modes</a:t>
            </a:r>
            <a:endParaRPr lang="el-GR" sz="2700" dirty="0" smtClean="0"/>
          </a:p>
          <a:p>
            <a:pPr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l-GR" dirty="0"/>
          </a:p>
        </p:txBody>
      </p:sp>
      <p:pic>
        <p:nvPicPr>
          <p:cNvPr id="4" name="Εικόνα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9181" y="2708920"/>
            <a:ext cx="5425639" cy="3744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284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Inter frames</a:t>
            </a:r>
            <a:endParaRPr lang="el-GR" b="1" dirty="0"/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700" i="1" dirty="0" smtClean="0"/>
              <a:t>P (predictive) frames</a:t>
            </a:r>
          </a:p>
          <a:p>
            <a:pPr lvl="1"/>
            <a:r>
              <a:rPr lang="el-GR" sz="2400" dirty="0" smtClean="0"/>
              <a:t>Δημιουργία διαφορών παίρνοντας ως </a:t>
            </a:r>
            <a:r>
              <a:rPr lang="en-US" sz="2400" dirty="0" smtClean="0"/>
              <a:t>pixels </a:t>
            </a:r>
            <a:r>
              <a:rPr lang="el-GR" sz="2400" dirty="0" smtClean="0"/>
              <a:t>αναφοράς </a:t>
            </a:r>
            <a:r>
              <a:rPr lang="en-US" sz="2400" dirty="0" smtClean="0"/>
              <a:t>pixels </a:t>
            </a:r>
            <a:r>
              <a:rPr lang="el-GR" sz="2400" dirty="0" smtClean="0"/>
              <a:t>από ένα συγκεκριμένο προηγούμενο καρέ</a:t>
            </a:r>
          </a:p>
          <a:p>
            <a:pPr lvl="1"/>
            <a:endParaRPr lang="el-GR" sz="2700" dirty="0" smtClean="0"/>
          </a:p>
          <a:p>
            <a:r>
              <a:rPr lang="en-US" sz="2700" i="1" dirty="0" smtClean="0"/>
              <a:t>B (bidirectional) frames</a:t>
            </a:r>
          </a:p>
          <a:p>
            <a:pPr lvl="1"/>
            <a:r>
              <a:rPr lang="el-GR" sz="2400" dirty="0" smtClean="0"/>
              <a:t>Δημιουργία διαφορών παίρνοντας ως </a:t>
            </a:r>
            <a:r>
              <a:rPr lang="en-US" sz="2400" dirty="0" smtClean="0"/>
              <a:t>pixels </a:t>
            </a:r>
            <a:r>
              <a:rPr lang="el-GR" sz="2400" dirty="0" smtClean="0"/>
              <a:t>αναφοράς τον μέσο όρο των </a:t>
            </a:r>
            <a:r>
              <a:rPr lang="en-US" sz="2400" dirty="0" smtClean="0"/>
              <a:t>pixels </a:t>
            </a:r>
            <a:r>
              <a:rPr lang="el-GR" sz="2400" dirty="0" smtClean="0"/>
              <a:t>από προηγούμενα ή επόμενα </a:t>
            </a:r>
            <a:r>
              <a:rPr lang="el-GR" sz="2400" dirty="0" smtClean="0"/>
              <a:t>καρέ</a:t>
            </a:r>
            <a:r>
              <a:rPr lang="en-US" sz="2400" dirty="0"/>
              <a:t/>
            </a:r>
            <a:br>
              <a:rPr lang="en-US" sz="2400" dirty="0"/>
            </a:br>
            <a:endParaRPr lang="en-US" sz="2400" dirty="0" smtClean="0"/>
          </a:p>
          <a:p>
            <a:r>
              <a:rPr lang="en-US" sz="2400" dirty="0" smtClean="0"/>
              <a:t>Motion Vectors</a:t>
            </a:r>
            <a:endParaRPr lang="en-US" sz="2400" dirty="0" smtClean="0"/>
          </a:p>
          <a:p>
            <a:pPr marL="457200" lvl="1" indent="0">
              <a:buNone/>
            </a:pP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645128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GOP</a:t>
            </a:r>
            <a:endParaRPr lang="el-GR" b="1" dirty="0"/>
          </a:p>
        </p:txBody>
      </p:sp>
      <p:pic>
        <p:nvPicPr>
          <p:cNvPr id="4" name="Θέση περιεχομένου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0300" y="1691481"/>
            <a:ext cx="4343400" cy="4343400"/>
          </a:xfrm>
        </p:spPr>
      </p:pic>
    </p:spTree>
    <p:extLst>
      <p:ext uri="{BB962C8B-B14F-4D97-AF65-F5344CB8AC3E}">
        <p14:creationId xmlns:p14="http://schemas.microsoft.com/office/powerpoint/2010/main" val="4093268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Encoding</a:t>
            </a:r>
            <a:endParaRPr lang="el-GR" b="1" dirty="0"/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l-GR" sz="2700" dirty="0" smtClean="0"/>
              <a:t>Μετασχηματισμός </a:t>
            </a:r>
            <a:r>
              <a:rPr lang="en-US" sz="2700" dirty="0" smtClean="0"/>
              <a:t>DCT 4x4,8x8,16x16</a:t>
            </a:r>
            <a:endParaRPr lang="el-GR" sz="2700" dirty="0" smtClean="0"/>
          </a:p>
          <a:p>
            <a:endParaRPr lang="el-GR" sz="2700" dirty="0" smtClean="0"/>
          </a:p>
          <a:p>
            <a:pPr>
              <a:buFont typeface="Wingdings" pitchFamily="2" charset="2"/>
              <a:buChar char="ü"/>
            </a:pPr>
            <a:r>
              <a:rPr lang="el-GR" sz="2700" dirty="0" smtClean="0"/>
              <a:t>Κβαντοποίηση  </a:t>
            </a:r>
          </a:p>
          <a:p>
            <a:pPr>
              <a:buNone/>
            </a:pPr>
            <a:endParaRPr lang="el-GR" sz="2700" u="sng" dirty="0" smtClean="0"/>
          </a:p>
          <a:p>
            <a:r>
              <a:rPr lang="en-US" sz="2700" dirty="0" smtClean="0"/>
              <a:t>Zigzag Scan</a:t>
            </a:r>
            <a:endParaRPr lang="el-GR" sz="2700" dirty="0" smtClean="0"/>
          </a:p>
          <a:p>
            <a:endParaRPr lang="en-US" sz="2700" dirty="0" smtClean="0"/>
          </a:p>
          <a:p>
            <a:r>
              <a:rPr lang="en-US" sz="2700" dirty="0" smtClean="0"/>
              <a:t>Run Length Encoding</a:t>
            </a:r>
            <a:endParaRPr lang="el-GR" sz="2700" dirty="0" smtClean="0"/>
          </a:p>
          <a:p>
            <a:endParaRPr lang="en-US" sz="2700" dirty="0" smtClean="0"/>
          </a:p>
          <a:p>
            <a:r>
              <a:rPr lang="en-US" sz="2700" dirty="0" smtClean="0"/>
              <a:t>Entropy encoding</a:t>
            </a:r>
            <a:endParaRPr lang="el-GR" sz="2700" dirty="0" smtClean="0"/>
          </a:p>
          <a:p>
            <a:endParaRPr lang="el-GR" sz="2700" u="sng" dirty="0"/>
          </a:p>
        </p:txBody>
      </p:sp>
    </p:spTree>
    <p:extLst>
      <p:ext uri="{BB962C8B-B14F-4D97-AF65-F5344CB8AC3E}">
        <p14:creationId xmlns:p14="http://schemas.microsoft.com/office/powerpoint/2010/main" val="3658353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b="1" dirty="0" smtClean="0"/>
              <a:t>Κβαντοποίηση</a:t>
            </a:r>
            <a:endParaRPr lang="el-GR" b="1" dirty="0"/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l-GR" sz="2700" dirty="0" smtClean="0"/>
              <a:t>Εισαγωγή σφάλματος </a:t>
            </a:r>
          </a:p>
          <a:p>
            <a:pPr>
              <a:buNone/>
            </a:pPr>
            <a:r>
              <a:rPr lang="el-GR" sz="2700" dirty="0" smtClean="0"/>
              <a:t/>
            </a:r>
            <a:br>
              <a:rPr lang="el-GR" sz="2700" dirty="0" smtClean="0"/>
            </a:br>
            <a:endParaRPr lang="el-GR" sz="2700" dirty="0" smtClean="0"/>
          </a:p>
          <a:p>
            <a:r>
              <a:rPr lang="el-GR" sz="2700" dirty="0" smtClean="0"/>
              <a:t>Ακέραια διαίρεση συντελεστών </a:t>
            </a:r>
            <a:r>
              <a:rPr lang="en-US" sz="2700" dirty="0" smtClean="0"/>
              <a:t>DCT </a:t>
            </a:r>
            <a:r>
              <a:rPr lang="el-GR" sz="2700" dirty="0" smtClean="0"/>
              <a:t>με κάποια ακέραια τιμή, πιθανόν διαφορετική για κάθε συντελεστή</a:t>
            </a:r>
          </a:p>
          <a:p>
            <a:pPr>
              <a:buNone/>
            </a:pPr>
            <a:r>
              <a:rPr lang="en-US" sz="2700" dirty="0" smtClean="0"/>
              <a:t/>
            </a:r>
            <a:br>
              <a:rPr lang="en-US" sz="2700" dirty="0" smtClean="0"/>
            </a:br>
            <a:endParaRPr lang="en-US" sz="2700" dirty="0" smtClean="0"/>
          </a:p>
          <a:p>
            <a:r>
              <a:rPr lang="en-US" sz="2700" dirty="0" smtClean="0"/>
              <a:t>Quantization Parameter (QP</a:t>
            </a:r>
            <a:r>
              <a:rPr lang="en-US" sz="2700" dirty="0" smtClean="0"/>
              <a:t>)</a:t>
            </a:r>
            <a:r>
              <a:rPr lang="el-GR" sz="2700" dirty="0"/>
              <a:t> </a:t>
            </a:r>
            <a:r>
              <a:rPr lang="el-GR" sz="2700" dirty="0" smtClean="0"/>
              <a:t>καθορίζει την ποιότητα</a:t>
            </a:r>
            <a:endParaRPr lang="el-GR" sz="2700" dirty="0" smtClean="0"/>
          </a:p>
        </p:txBody>
      </p:sp>
    </p:spTree>
    <p:extLst>
      <p:ext uri="{BB962C8B-B14F-4D97-AF65-F5344CB8AC3E}">
        <p14:creationId xmlns:p14="http://schemas.microsoft.com/office/powerpoint/2010/main" val="1020519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ZigZag</a:t>
            </a:r>
            <a:r>
              <a:rPr lang="en-US" dirty="0" smtClean="0"/>
              <a:t> Scan</a:t>
            </a:r>
            <a:endParaRPr lang="el-GR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3350" y="2383631"/>
            <a:ext cx="3797300" cy="2959100"/>
          </a:xfrm>
        </p:spPr>
      </p:pic>
    </p:spTree>
    <p:extLst>
      <p:ext uri="{BB962C8B-B14F-4D97-AF65-F5344CB8AC3E}">
        <p14:creationId xmlns:p14="http://schemas.microsoft.com/office/powerpoint/2010/main" val="704540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0"/>
            <a:ext cx="8229600" cy="6857999"/>
          </a:xfrm>
        </p:spPr>
        <p:txBody>
          <a:bodyPr anchor="ctr">
            <a:normAutofit/>
          </a:bodyPr>
          <a:lstStyle/>
          <a:p>
            <a:r>
              <a:rPr lang="el-GR" dirty="0" smtClean="0">
                <a:solidFill>
                  <a:srgbClr val="FF0000"/>
                </a:solidFill>
              </a:rPr>
              <a:t>Περιγραφή Προβλήματος</a:t>
            </a:r>
          </a:p>
          <a:p>
            <a:r>
              <a:rPr lang="el-GR" dirty="0" smtClean="0"/>
              <a:t>Ψηφιακό Βίντεο</a:t>
            </a:r>
          </a:p>
          <a:p>
            <a:r>
              <a:rPr lang="el-GR" dirty="0" smtClean="0"/>
              <a:t>Θεωρία Πληροφοριών</a:t>
            </a:r>
          </a:p>
          <a:p>
            <a:r>
              <a:rPr lang="en-US" dirty="0" smtClean="0"/>
              <a:t>K-means</a:t>
            </a:r>
          </a:p>
          <a:p>
            <a:r>
              <a:rPr lang="en-US" dirty="0" smtClean="0"/>
              <a:t>VQ Training</a:t>
            </a:r>
          </a:p>
          <a:p>
            <a:r>
              <a:rPr lang="el-GR" dirty="0" smtClean="0"/>
              <a:t>Τροποποίηση </a:t>
            </a:r>
            <a:r>
              <a:rPr lang="en-US" dirty="0" smtClean="0"/>
              <a:t>JM H.264</a:t>
            </a:r>
          </a:p>
          <a:p>
            <a:r>
              <a:rPr lang="el-GR" dirty="0" smtClean="0"/>
              <a:t>Αποτελέσματα </a:t>
            </a:r>
            <a:r>
              <a:rPr lang="en-US" dirty="0" smtClean="0"/>
              <a:t>VQ H.264</a:t>
            </a:r>
          </a:p>
          <a:p>
            <a:r>
              <a:rPr lang="en-US" dirty="0" smtClean="0"/>
              <a:t>VQ H.264 vs. JM H.264</a:t>
            </a:r>
          </a:p>
          <a:p>
            <a:r>
              <a:rPr lang="el-GR" dirty="0" smtClean="0"/>
              <a:t>Συμπεράσματα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712412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Run Length Encoding</a:t>
            </a:r>
            <a:endParaRPr lang="el-GR" b="1" dirty="0"/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l-GR" sz="2700" dirty="0" smtClean="0"/>
              <a:t>Μείωση αριθμών προς κωδικοποίηση</a:t>
            </a:r>
            <a:br>
              <a:rPr lang="el-GR" sz="2700" dirty="0" smtClean="0"/>
            </a:br>
            <a:r>
              <a:rPr lang="el-GR" sz="2700" dirty="0" smtClean="0"/>
              <a:t/>
            </a:r>
            <a:br>
              <a:rPr lang="el-GR" sz="2700" dirty="0" smtClean="0"/>
            </a:br>
            <a:r>
              <a:rPr lang="el-GR" sz="2700" dirty="0" smtClean="0"/>
              <a:t/>
            </a:r>
            <a:br>
              <a:rPr lang="el-GR" sz="2700" dirty="0" smtClean="0"/>
            </a:br>
            <a:r>
              <a:rPr lang="el-GR" sz="2700" dirty="0" smtClean="0"/>
              <a:t/>
            </a:r>
            <a:br>
              <a:rPr lang="el-GR" sz="2700" dirty="0" smtClean="0"/>
            </a:br>
            <a:r>
              <a:rPr lang="el-GR" sz="2700" dirty="0" smtClean="0"/>
              <a:t/>
            </a:r>
            <a:br>
              <a:rPr lang="el-GR" sz="2700" dirty="0" smtClean="0"/>
            </a:br>
            <a:endParaRPr lang="el-GR" sz="2700" dirty="0"/>
          </a:p>
        </p:txBody>
      </p:sp>
      <p:graphicFrame>
        <p:nvGraphicFramePr>
          <p:cNvPr id="4" name="Πίνακας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1468684"/>
              </p:ext>
            </p:extLst>
          </p:nvPr>
        </p:nvGraphicFramePr>
        <p:xfrm>
          <a:off x="1524000" y="2492896"/>
          <a:ext cx="6096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</a:tblGrid>
              <a:tr h="370840">
                <a:tc>
                  <a:txBody>
                    <a:bodyPr/>
                    <a:lstStyle/>
                    <a:p>
                      <a:r>
                        <a:rPr lang="el-GR" dirty="0" smtClean="0"/>
                        <a:t>17</a:t>
                      </a:r>
                      <a:endParaRPr lang="el-G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l-GR" dirty="0" smtClean="0"/>
                        <a:t>8</a:t>
                      </a:r>
                      <a:endParaRPr lang="el-G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l-GR" dirty="0" smtClean="0"/>
                        <a:t>54</a:t>
                      </a:r>
                      <a:endParaRPr lang="el-G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l-GR" dirty="0" smtClean="0"/>
                        <a:t>0</a:t>
                      </a:r>
                      <a:endParaRPr lang="el-G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l-GR" dirty="0" smtClean="0"/>
                        <a:t>0</a:t>
                      </a:r>
                      <a:endParaRPr lang="el-G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l-GR" dirty="0" smtClean="0"/>
                        <a:t>0</a:t>
                      </a:r>
                      <a:endParaRPr lang="el-G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l-GR" dirty="0" smtClean="0"/>
                        <a:t>97</a:t>
                      </a:r>
                      <a:endParaRPr lang="el-G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l-GR" dirty="0" smtClean="0"/>
                        <a:t>5</a:t>
                      </a:r>
                      <a:endParaRPr lang="el-G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l-GR" dirty="0" smtClean="0"/>
                        <a:t>0</a:t>
                      </a:r>
                      <a:endParaRPr lang="el-G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l-GR" dirty="0" smtClean="0"/>
                        <a:t>16</a:t>
                      </a:r>
                      <a:endParaRPr lang="el-GR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11" name="Ευθύγραμμο βέλος σύνδεσης 10"/>
          <p:cNvCxnSpPr>
            <a:stCxn id="4" idx="2"/>
            <a:endCxn id="5" idx="0"/>
          </p:cNvCxnSpPr>
          <p:nvPr/>
        </p:nvCxnSpPr>
        <p:spPr>
          <a:xfrm>
            <a:off x="4572000" y="2863736"/>
            <a:ext cx="0" cy="193341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Πίνακας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8100736"/>
              </p:ext>
            </p:extLst>
          </p:nvPr>
        </p:nvGraphicFramePr>
        <p:xfrm>
          <a:off x="1524000" y="4797152"/>
          <a:ext cx="6096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6000"/>
                <a:gridCol w="1016000"/>
                <a:gridCol w="1016000"/>
                <a:gridCol w="1016000"/>
                <a:gridCol w="1016000"/>
                <a:gridCol w="1016000"/>
              </a:tblGrid>
              <a:tr h="370840">
                <a:tc>
                  <a:txBody>
                    <a:bodyPr/>
                    <a:lstStyle/>
                    <a:p>
                      <a:r>
                        <a:rPr lang="el-GR" dirty="0" smtClean="0"/>
                        <a:t>0,17</a:t>
                      </a:r>
                      <a:endParaRPr lang="el-G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l-GR" dirty="0" smtClean="0"/>
                        <a:t>0,8</a:t>
                      </a:r>
                      <a:endParaRPr lang="el-G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l-GR" dirty="0" smtClean="0"/>
                        <a:t>0,54</a:t>
                      </a:r>
                      <a:endParaRPr lang="el-G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l-GR" dirty="0" smtClean="0"/>
                        <a:t>3,97</a:t>
                      </a:r>
                      <a:endParaRPr lang="el-G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l-GR" dirty="0" smtClean="0"/>
                        <a:t>0,5</a:t>
                      </a:r>
                      <a:endParaRPr lang="el-G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l-GR" dirty="0" smtClean="0"/>
                        <a:t>1,16</a:t>
                      </a:r>
                      <a:endParaRPr lang="el-GR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27550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b="1" dirty="0" smtClean="0"/>
              <a:t>Ποιότητα Βίντε</a:t>
            </a:r>
            <a:r>
              <a:rPr lang="el-GR" b="1" dirty="0"/>
              <a:t>ο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Θέση περιεχομένου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endParaRPr lang="en-US" sz="2700" i="1" dirty="0" smtClean="0">
                  <a:latin typeface="Cambria Math"/>
                </a:endParaRPr>
              </a:p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sz="2700" i="1" smtClean="0">
                            <a:latin typeface="Cambria Math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sz="270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700" b="0" i="0" smtClean="0">
                                <a:latin typeface="Cambria Math"/>
                              </a:rPr>
                              <m:t>PSNR</m:t>
                            </m:r>
                            <m:r>
                              <a:rPr lang="en-US" sz="2700" b="0" i="1" smtClean="0">
                                <a:latin typeface="Cambria Math"/>
                                <a:ea typeface="Cambria Math"/>
                              </a:rPr>
                              <m:t>=</m:t>
                            </m:r>
                            <m:r>
                              <a:rPr lang="en-US" sz="2700">
                                <a:latin typeface="Cambria Math"/>
                              </a:rPr>
                              <m:t>10</m:t>
                            </m:r>
                            <m:r>
                              <a:rPr lang="en-US" sz="2700" i="1">
                                <a:latin typeface="Cambria Math"/>
                                <a:ea typeface="Cambria Math"/>
                              </a:rPr>
                              <m:t>×</m:t>
                            </m:r>
                            <m:r>
                              <m:rPr>
                                <m:sty m:val="p"/>
                              </m:rPr>
                              <a:rPr lang="en-US" sz="2700">
                                <a:latin typeface="Cambria Math"/>
                              </a:rPr>
                              <m:t>log</m:t>
                            </m:r>
                          </m:e>
                          <m:sub>
                            <m:r>
                              <a:rPr lang="en-US" sz="2700" i="1">
                                <a:latin typeface="Cambria Math"/>
                              </a:rPr>
                              <m:t>10</m:t>
                            </m:r>
                          </m:sub>
                        </m:sSub>
                      </m:fName>
                      <m:e>
                        <m:d>
                          <m:dPr>
                            <m:ctrlPr>
                              <a:rPr lang="en-US" sz="2700" i="1">
                                <a:latin typeface="Cambria Math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700" i="1">
                                    <a:latin typeface="Cambria Math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sz="2700" i="1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sz="2700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700" i="1">
                                            <a:latin typeface="Cambria Math"/>
                                          </a:rPr>
                                          <m:t>𝑀𝐴𝑋</m:t>
                                        </m:r>
                                      </m:e>
                                      <m:sub>
                                        <m:r>
                                          <a:rPr lang="en-US" sz="2700" i="1">
                                            <a:latin typeface="Cambria Math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sz="2700" i="1">
                                        <a:latin typeface="Cambria Math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US" sz="2700" i="1">
                                    <a:latin typeface="Cambria Math"/>
                                  </a:rPr>
                                  <m:t>𝑀𝑆𝐸</m:t>
                                </m:r>
                              </m:den>
                            </m:f>
                          </m:e>
                        </m:d>
                      </m:e>
                    </m:func>
                  </m:oMath>
                </a14:m>
                <a:r>
                  <a:rPr lang="en-US" sz="2700" dirty="0" smtClean="0"/>
                  <a:t/>
                </a:r>
                <a:br>
                  <a:rPr lang="en-US" sz="2700" dirty="0" smtClean="0"/>
                </a:br>
                <a:endParaRPr lang="en-US" sz="2700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/>
                      </a:rPr>
                      <m:t>𝑀𝑆𝐸</m:t>
                    </m:r>
                    <m:r>
                      <a:rPr lang="en-US" sz="2400" b="0" i="1" smtClean="0">
                        <a:latin typeface="Cambria Math"/>
                        <a:ea typeface="Cambria Math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latin typeface="Cambria Math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400" i="1">
                                <a:latin typeface="Cambria Math"/>
                              </a:rPr>
                              <m:t>𝑖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=0</m:t>
                            </m:r>
                          </m:sub>
                          <m:sup>
                            <m:r>
                              <a:rPr lang="en-US" sz="2400" i="1">
                                <a:latin typeface="Cambria Math"/>
                              </a:rPr>
                              <m:t>𝑋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∗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𝑌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sz="2400" i="1">
                                    <a:latin typeface="Cambria Math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2400" i="1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400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latin typeface="Cambria Math"/>
                                          </a:rPr>
                                          <m:t>𝑆𝑜𝑢𝑟𝑐𝑒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latin typeface="Cambria Math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sz="2400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latin typeface="Cambria Math"/>
                                          </a:rPr>
                                          <m:t>𝑅𝑒𝑐𝑜𝑛𝑠𝑡𝑟𝑢𝑐𝑡𝑒𝑑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latin typeface="Cambria Math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sz="2400" i="1">
                                    <a:latin typeface="Cambria Math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num>
                      <m:den>
                        <m:r>
                          <a:rPr lang="en-US" sz="2400" i="1">
                            <a:latin typeface="Cambria Math"/>
                          </a:rPr>
                          <m:t>𝑋</m:t>
                        </m:r>
                        <m:r>
                          <a:rPr lang="en-US" sz="2400" i="1">
                            <a:latin typeface="Cambria Math"/>
                          </a:rPr>
                          <m:t>∗</m:t>
                        </m:r>
                        <m:r>
                          <a:rPr lang="en-US" sz="2400" i="1">
                            <a:latin typeface="Cambria Math"/>
                          </a:rPr>
                          <m:t>𝑌</m:t>
                        </m:r>
                      </m:den>
                    </m:f>
                  </m:oMath>
                </a14:m>
                <a:endParaRPr lang="en-US" sz="2400" dirty="0" smtClean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latin typeface="Cambria Math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40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/>
                              </a:rPr>
                              <m:t>𝑀𝐴𝑋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  <m:sup>
                        <m:r>
                          <a:rPr lang="en-US" sz="2400" b="0" i="1" smtClean="0"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US" sz="2400" i="1" smtClean="0">
                        <a:latin typeface="Cambria Math"/>
                        <a:ea typeface="Cambria Math"/>
                      </a:rPr>
                      <m:t>=</m:t>
                    </m:r>
                    <m:r>
                      <a:rPr lang="en-US" sz="2400" b="0" i="1" smtClean="0">
                        <a:latin typeface="Cambria Math"/>
                        <a:ea typeface="Cambria Math"/>
                      </a:rPr>
                      <m:t> </m:t>
                    </m:r>
                    <m:sSup>
                      <m:sSupPr>
                        <m:ctrlPr>
                          <a:rPr lang="en-US" sz="2400" b="0" i="1" smtClean="0">
                            <a:latin typeface="Cambria Math"/>
                            <a:ea typeface="Cambria Math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/>
                            <a:ea typeface="Cambria Math"/>
                          </a:rPr>
                          <m:t>𝑏𝑖𝑡𝑑𝑒𝑝𝑡h</m:t>
                        </m:r>
                      </m:e>
                      <m:sup>
                        <m:r>
                          <a:rPr lang="en-US" sz="2400" b="0" i="1" smtClean="0">
                            <a:latin typeface="Cambria Math"/>
                            <a:ea typeface="Cambria Math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/>
                        <a:ea typeface="Cambria Math"/>
                      </a:rPr>
                      <m:t>−1</m:t>
                    </m:r>
                  </m:oMath>
                </a14:m>
                <a:r>
                  <a:rPr lang="en-US" sz="2400" b="0" dirty="0" smtClean="0">
                    <a:ea typeface="Cambria Math"/>
                  </a:rPr>
                  <a:t/>
                </a:r>
                <a:br>
                  <a:rPr lang="en-US" sz="2400" b="0" dirty="0" smtClean="0">
                    <a:ea typeface="Cambria Math"/>
                  </a:rPr>
                </a:br>
                <a:r>
                  <a:rPr lang="en-US" sz="2400" b="0" dirty="0" smtClean="0">
                    <a:ea typeface="Cambria Math"/>
                  </a:rPr>
                  <a:t/>
                </a:r>
                <a:br>
                  <a:rPr lang="en-US" sz="2400" b="0" dirty="0" smtClean="0">
                    <a:ea typeface="Cambria Math"/>
                  </a:rPr>
                </a:br>
                <a:endParaRPr lang="en-US" sz="2400" dirty="0" smtClean="0"/>
              </a:p>
              <a:p>
                <a:r>
                  <a:rPr lang="el-GR" sz="2700" dirty="0" smtClean="0"/>
                  <a:t>Υπολογίζεται για κάθε συνιστώσα </a:t>
                </a:r>
                <a:r>
                  <a:rPr lang="en-US" sz="2700" dirty="0" smtClean="0"/>
                  <a:t>YUV </a:t>
                </a:r>
                <a:r>
                  <a:rPr lang="el-GR" sz="2700" dirty="0" smtClean="0"/>
                  <a:t>ξεχωριστά αλλά ως μετρική λαμβάνεται το </a:t>
                </a:r>
                <a:r>
                  <a:rPr lang="en-US" sz="2700" dirty="0" smtClean="0"/>
                  <a:t>PSNR </a:t>
                </a:r>
                <a:r>
                  <a:rPr lang="el-GR" sz="2700" dirty="0" smtClean="0"/>
                  <a:t>του Υ</a:t>
                </a:r>
                <a:endParaRPr lang="en-US" sz="2700" dirty="0" smtClean="0"/>
              </a:p>
            </p:txBody>
          </p:sp>
        </mc:Choice>
        <mc:Fallback xmlns="">
          <p:sp>
            <p:nvSpPr>
              <p:cNvPr id="3" name="Θέση περιεχομένου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l="-1185" r="-2000" b="-943"/>
                </a:stretch>
              </a:blipFill>
            </p:spPr>
            <p:txBody>
              <a:bodyPr/>
              <a:lstStyle/>
              <a:p>
                <a:r>
                  <a:rPr lang="el-G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7774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b="1" dirty="0" smtClean="0"/>
              <a:t>Δομή Η.264</a:t>
            </a:r>
            <a:endParaRPr lang="el-GR" b="1" dirty="0"/>
          </a:p>
        </p:txBody>
      </p:sp>
      <p:pic>
        <p:nvPicPr>
          <p:cNvPr id="4" name="Θέση περιεχομένου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857" y="1600200"/>
            <a:ext cx="7856285" cy="4525963"/>
          </a:xfrm>
        </p:spPr>
      </p:pic>
    </p:spTree>
    <p:extLst>
      <p:ext uri="{BB962C8B-B14F-4D97-AF65-F5344CB8AC3E}">
        <p14:creationId xmlns:p14="http://schemas.microsoft.com/office/powerpoint/2010/main" val="911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0"/>
            <a:ext cx="8229600" cy="6857999"/>
          </a:xfrm>
        </p:spPr>
        <p:txBody>
          <a:bodyPr anchor="ctr">
            <a:normAutofit/>
          </a:bodyPr>
          <a:lstStyle/>
          <a:p>
            <a:r>
              <a:rPr lang="el-GR" dirty="0" smtClean="0"/>
              <a:t>Περιγραφή Προβλήματος</a:t>
            </a:r>
          </a:p>
          <a:p>
            <a:r>
              <a:rPr lang="el-GR" dirty="0" smtClean="0"/>
              <a:t>Ψηφιακό Βίντεο</a:t>
            </a:r>
          </a:p>
          <a:p>
            <a:r>
              <a:rPr lang="el-GR" dirty="0" smtClean="0">
                <a:solidFill>
                  <a:srgbClr val="FF0000"/>
                </a:solidFill>
              </a:rPr>
              <a:t>Θεωρία Πληροφοριών</a:t>
            </a:r>
          </a:p>
          <a:p>
            <a:r>
              <a:rPr lang="en-US" dirty="0" smtClean="0"/>
              <a:t>K-means</a:t>
            </a:r>
          </a:p>
          <a:p>
            <a:r>
              <a:rPr lang="en-US" dirty="0"/>
              <a:t>VQ Training</a:t>
            </a:r>
          </a:p>
          <a:p>
            <a:r>
              <a:rPr lang="el-GR" dirty="0" smtClean="0"/>
              <a:t>Τροποποίηση </a:t>
            </a:r>
            <a:r>
              <a:rPr lang="en-US" dirty="0" smtClean="0"/>
              <a:t>JM H.264</a:t>
            </a:r>
          </a:p>
          <a:p>
            <a:r>
              <a:rPr lang="el-GR" dirty="0" smtClean="0"/>
              <a:t>Αποτελέσματα </a:t>
            </a:r>
            <a:r>
              <a:rPr lang="en-US" dirty="0" smtClean="0"/>
              <a:t>VQ H.264</a:t>
            </a:r>
          </a:p>
          <a:p>
            <a:r>
              <a:rPr lang="en-US" dirty="0" smtClean="0"/>
              <a:t>VQ H.264 vs. JM H.264</a:t>
            </a:r>
          </a:p>
          <a:p>
            <a:r>
              <a:rPr lang="el-GR" dirty="0" smtClean="0"/>
              <a:t>Συμπεράσματα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86080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l-GR" b="1" dirty="0" smtClean="0"/>
              <a:t>Θεωρία Πληροφοριών</a:t>
            </a:r>
            <a:endParaRPr lang="el-GR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Θέση περιεχομένου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endParaRPr lang="en-US" sz="2700" dirty="0" smtClean="0"/>
              </a:p>
              <a:p>
                <a:r>
                  <a:rPr lang="el-GR" sz="2700" dirty="0" smtClean="0"/>
                  <a:t>Εντροπία</a:t>
                </a:r>
                <a:r>
                  <a:rPr lang="en-US" dirty="0" smtClean="0"/>
                  <a:t/>
                </a:r>
                <a:br>
                  <a:rPr lang="en-US" dirty="0" smtClean="0"/>
                </a:br>
                <a:endParaRPr lang="el-GR" dirty="0" smtClean="0"/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/>
                      </a:rPr>
                      <m:t>H</m:t>
                    </m:r>
                    <m:d>
                      <m:dPr>
                        <m:ctrlPr>
                          <a:rPr lang="en-US" sz="2400" b="0" i="1" smtClean="0">
                            <a:latin typeface="Cambria Math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/>
                          </a:rPr>
                          <m:t>X</m:t>
                        </m:r>
                      </m:e>
                    </m:d>
                    <m:r>
                      <a:rPr lang="el-GR" sz="2400" b="0" i="0" smtClean="0">
                        <a:latin typeface="Cambria Math"/>
                      </a:rPr>
                      <m:t>=</m:t>
                    </m:r>
                    <m:r>
                      <a:rPr lang="en-US" sz="2400" b="0" i="0" smtClean="0">
                        <a:latin typeface="Cambria Math"/>
                      </a:rPr>
                      <m:t>−</m:t>
                    </m:r>
                    <m:nary>
                      <m:naryPr>
                        <m:chr m:val="∑"/>
                        <m:ctrlPr>
                          <a:rPr lang="el-GR" sz="2400" b="0" i="1" smtClean="0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b="0" i="1" smtClean="0">
                            <a:latin typeface="Cambria Math"/>
                          </a:rPr>
                          <m:t>𝑖</m:t>
                        </m:r>
                        <m:r>
                          <a:rPr lang="el-GR" sz="2400" b="0" i="1" smtClean="0">
                            <a:latin typeface="Cambria Math"/>
                          </a:rPr>
                          <m:t>=1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/>
                          </a:rPr>
                          <m:t>n</m:t>
                        </m:r>
                      </m:sup>
                      <m:e>
                        <m:r>
                          <a:rPr lang="el-GR" sz="2400" b="0" i="1" smtClean="0">
                            <a:latin typeface="Cambria Math"/>
                          </a:rPr>
                          <m:t>(</m:t>
                        </m:r>
                        <m:r>
                          <a:rPr lang="en-US" sz="2400" b="0" i="1" smtClean="0">
                            <a:latin typeface="Cambria Math"/>
                          </a:rPr>
                          <m:t>𝑝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sz="2400" b="0" i="1" smtClean="0">
                            <a:latin typeface="Cambria Math"/>
                            <a:ea typeface="Cambria Math"/>
                          </a:rPr>
                          <m:t>×</m:t>
                        </m:r>
                        <m:func>
                          <m:funcPr>
                            <m:ctrlPr>
                              <a:rPr lang="en-US" sz="2400" b="0" i="1" smtClean="0">
                                <a:latin typeface="Cambria Math"/>
                                <a:ea typeface="Cambria Math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/>
                                    <a:ea typeface="Cambria Math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latin typeface="Cambria Math"/>
                                    <a:ea typeface="Cambria Math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/>
                                    <a:ea typeface="Cambria Math"/>
                                  </a:rPr>
                                  <m:t>𝑏</m:t>
                                </m:r>
                              </m:sub>
                            </m:sSub>
                          </m:fName>
                          <m:e>
                            <m:r>
                              <a:rPr lang="en-US" sz="2400" b="0" i="1" smtClean="0">
                                <a:latin typeface="Cambria Math"/>
                                <a:ea typeface="Cambria Math"/>
                              </a:rPr>
                              <m:t>𝑝</m:t>
                            </m:r>
                            <m:r>
                              <a:rPr lang="en-US" sz="2400" b="0" i="1" smtClean="0">
                                <a:latin typeface="Cambria Math"/>
                                <a:ea typeface="Cambria Math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/>
                                    <a:ea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/>
                                    <a:ea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/>
                                    <a:ea typeface="Cambria Math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/>
                                <a:ea typeface="Cambria Math"/>
                              </a:rPr>
                              <m:t>))</m:t>
                            </m:r>
                          </m:e>
                        </m:func>
                      </m:e>
                    </m:nary>
                  </m:oMath>
                </a14:m>
                <a:r>
                  <a:rPr lang="en-US" sz="2400" dirty="0" smtClean="0"/>
                  <a:t>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/>
                      </a:rPr>
                      <m:t>𝑝</m:t>
                    </m:r>
                    <m:d>
                      <m:dPr>
                        <m:ctrlPr>
                          <a:rPr lang="en-US" sz="2400" b="0" i="1" smtClean="0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l-GR" sz="2400" dirty="0" smtClean="0"/>
                  <a:t> </a:t>
                </a:r>
                <a:r>
                  <a:rPr lang="el-GR" sz="2400" dirty="0" smtClean="0"/>
                  <a:t>η πιθανότητα του ενδεχομένου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sz="24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endParaRPr lang="en-US" sz="2400" dirty="0" smtClean="0"/>
              </a:p>
              <a:p>
                <a:pPr marL="457200" lvl="1" indent="0">
                  <a:buNone/>
                </a:pPr>
                <a:r>
                  <a:rPr lang="en-US" sz="2400" dirty="0" smtClean="0"/>
                  <a:t/>
                </a:r>
                <a:br>
                  <a:rPr lang="en-US" sz="2400" dirty="0" smtClean="0"/>
                </a:br>
                <a:endParaRPr lang="en-US" sz="2400" dirty="0" smtClean="0"/>
              </a:p>
              <a:p>
                <a:pPr lvl="1"/>
                <a:r>
                  <a:rPr lang="el-GR" sz="2400" dirty="0" smtClean="0"/>
                  <a:t>Το απόλυτο κάτω όριο που η πληροφορία μίας πηγής μπορεί να συμπιεστεί</a:t>
                </a:r>
                <a:endParaRPr lang="el-GR" sz="2400" dirty="0"/>
              </a:p>
            </p:txBody>
          </p:sp>
        </mc:Choice>
        <mc:Fallback>
          <p:sp>
            <p:nvSpPr>
              <p:cNvPr id="3" name="Θέση περιεχομένου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l="-1185"/>
                </a:stretch>
              </a:blipFill>
            </p:spPr>
            <p:txBody>
              <a:bodyPr/>
              <a:lstStyle/>
              <a:p>
                <a:r>
                  <a:rPr lang="el-G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18968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l-GR" b="1" dirty="0" smtClean="0"/>
              <a:t>Κωδικοποιητές Εντροπίας</a:t>
            </a:r>
            <a:endParaRPr lang="el-GR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Θέση περιεχομένου 2"/>
              <p:cNvSpPr>
                <a:spLocks noGrp="1"/>
              </p:cNvSpPr>
              <p:nvPr>
                <p:ph idx="1"/>
              </p:nvPr>
            </p:nvSpPr>
            <p:spPr>
              <a:xfrm>
                <a:off x="251520" y="1600200"/>
                <a:ext cx="8892480" cy="4525963"/>
              </a:xfrm>
            </p:spPr>
            <p:txBody>
              <a:bodyPr/>
              <a:lstStyle/>
              <a:p>
                <a:endParaRPr lang="en-US" sz="2700" dirty="0" smtClean="0"/>
              </a:p>
              <a:p>
                <a:r>
                  <a:rPr lang="el-GR" sz="2700" dirty="0" smtClean="0"/>
                  <a:t>Μέθοδος </a:t>
                </a:r>
                <a:r>
                  <a:rPr lang="en-US" sz="2700" dirty="0" smtClean="0"/>
                  <a:t>Huffman</a:t>
                </a:r>
                <a:endParaRPr lang="el-GR" sz="2700" dirty="0" smtClean="0"/>
              </a:p>
              <a:p>
                <a:pPr lvl="1"/>
                <a:r>
                  <a:rPr lang="el-GR" sz="2400" dirty="0" smtClean="0"/>
                  <a:t>Μικρή πολυπλοκότητα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/>
                      </a:rPr>
                      <m:t>𝐻</m:t>
                    </m:r>
                    <m:d>
                      <m:dPr>
                        <m:ctrlPr>
                          <a:rPr lang="en-US" sz="2400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/>
                          </a:rPr>
                          <m:t>𝑋</m:t>
                        </m:r>
                      </m:e>
                    </m:d>
                    <m:r>
                      <a:rPr lang="en-US" sz="2400" b="0" i="1" smtClean="0">
                        <a:latin typeface="Cambria Math"/>
                      </a:rPr>
                      <m:t> </m:t>
                    </m:r>
                    <m:r>
                      <a:rPr lang="en-US" sz="2400" b="0" i="1" smtClean="0">
                        <a:latin typeface="Cambria Math"/>
                        <a:ea typeface="Cambria Math"/>
                      </a:rPr>
                      <m:t>≤</m:t>
                    </m:r>
                    <m:sSub>
                      <m:sSubPr>
                        <m:ctrlPr>
                          <a:rPr lang="en-US" sz="2400" b="0" i="1" smtClean="0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/>
                            <a:ea typeface="Cambria Math"/>
                          </a:rPr>
                          <m:t>𝐿</m:t>
                        </m:r>
                      </m:e>
                      <m:sub>
                        <m:r>
                          <a:rPr lang="en-US" sz="2400" b="0" i="1" smtClean="0">
                            <a:latin typeface="Cambria Math"/>
                            <a:ea typeface="Cambria Math"/>
                          </a:rPr>
                          <m:t>𝑐</m:t>
                        </m:r>
                      </m:sub>
                    </m:sSub>
                    <m:r>
                      <a:rPr lang="en-US" sz="2400" b="0" i="1" smtClean="0">
                        <a:latin typeface="Cambria Math"/>
                        <a:ea typeface="Cambria Math"/>
                      </a:rPr>
                      <m:t>≤</m:t>
                    </m:r>
                    <m:r>
                      <a:rPr lang="en-US" sz="2400" b="0" i="1" smtClean="0">
                        <a:latin typeface="Cambria Math"/>
                        <a:ea typeface="Cambria Math"/>
                      </a:rPr>
                      <m:t>𝐻</m:t>
                    </m:r>
                    <m:d>
                      <m:dPr>
                        <m:ctrlPr>
                          <a:rPr lang="en-US" sz="2400" b="0" i="1" smtClean="0"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/>
                            <a:ea typeface="Cambria Math"/>
                          </a:rPr>
                          <m:t>𝑋</m:t>
                        </m:r>
                      </m:e>
                    </m:d>
                    <m:r>
                      <a:rPr lang="en-US" sz="2400" b="0" i="1" smtClean="0">
                        <a:latin typeface="Cambria Math"/>
                        <a:ea typeface="Cambria Math"/>
                      </a:rPr>
                      <m:t>+1</m:t>
                    </m:r>
                    <m:r>
                      <a:rPr lang="en-US" sz="2400" b="0" i="1" smtClean="0">
                        <a:latin typeface="Cambria Math"/>
                        <a:ea typeface="Cambria Math"/>
                      </a:rPr>
                      <m:t>𝑏𝑖𝑡</m:t>
                    </m:r>
                  </m:oMath>
                </a14:m>
                <a:r>
                  <a:rPr lang="en-US" sz="2400" dirty="0" smtClean="0"/>
                  <a:t/>
                </a:r>
                <a:br>
                  <a:rPr lang="en-US" sz="2400" dirty="0" smtClean="0"/>
                </a:br>
                <a:endParaRPr lang="en-US" sz="2400" dirty="0" smtClean="0"/>
              </a:p>
              <a:p>
                <a:pPr marL="457200" lvl="1" indent="0">
                  <a:buNone/>
                </a:pPr>
                <a:endParaRPr lang="en-US" sz="2400" dirty="0" smtClean="0"/>
              </a:p>
              <a:p>
                <a:r>
                  <a:rPr lang="el-GR" sz="2700" dirty="0" smtClean="0"/>
                  <a:t>Αριθμητική Κωδικοποίηση</a:t>
                </a:r>
              </a:p>
              <a:p>
                <a:pPr lvl="1"/>
                <a:r>
                  <a:rPr lang="en-US" sz="2400" dirty="0" smtClean="0"/>
                  <a:t>Context Adaptive Binary Arithmetic Encoding (CABAC)</a:t>
                </a:r>
              </a:p>
              <a:p>
                <a:pPr lvl="1"/>
                <a:r>
                  <a:rPr lang="el-GR" sz="2400" dirty="0" smtClean="0"/>
                  <a:t>Μεγάλη πολυπλοκότητα</a:t>
                </a:r>
              </a:p>
              <a:p>
                <a:pPr lvl="1"/>
                <a:r>
                  <a:rPr lang="el-GR" sz="2400" dirty="0" smtClean="0"/>
                  <a:t>Πλησιάζει </a:t>
                </a:r>
                <a:r>
                  <a:rPr lang="en-US" sz="2400" dirty="0" smtClean="0"/>
                  <a:t>“</a:t>
                </a:r>
                <a:r>
                  <a:rPr lang="el-GR" sz="2400" dirty="0" smtClean="0"/>
                  <a:t>κοντά</a:t>
                </a:r>
                <a:r>
                  <a:rPr lang="en-US" sz="2400" dirty="0" smtClean="0"/>
                  <a:t>”</a:t>
                </a:r>
                <a:r>
                  <a:rPr lang="el-GR" sz="2400" dirty="0" smtClean="0"/>
                  <a:t> στο όριο εντροπίας</a:t>
                </a:r>
                <a:endParaRPr lang="en-US" sz="2400" dirty="0" smtClean="0"/>
              </a:p>
              <a:p>
                <a:pPr lvl="1"/>
                <a:endParaRPr lang="el-GR" dirty="0"/>
              </a:p>
            </p:txBody>
          </p:sp>
        </mc:Choice>
        <mc:Fallback xmlns="">
          <p:sp>
            <p:nvSpPr>
              <p:cNvPr id="3" name="Θέση περιεχομένου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1520" y="1600200"/>
                <a:ext cx="8892480" cy="4525963"/>
              </a:xfrm>
              <a:blipFill rotWithShape="1">
                <a:blip r:embed="rId3"/>
                <a:stretch>
                  <a:fillRect l="-1097" b="-2156"/>
                </a:stretch>
              </a:blipFill>
            </p:spPr>
            <p:txBody>
              <a:bodyPr/>
              <a:lstStyle/>
              <a:p>
                <a:r>
                  <a:rPr lang="el-G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4529" y="1412776"/>
            <a:ext cx="3070322" cy="2566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056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0"/>
            <a:ext cx="8229600" cy="6857999"/>
          </a:xfrm>
        </p:spPr>
        <p:txBody>
          <a:bodyPr anchor="ctr">
            <a:normAutofit/>
          </a:bodyPr>
          <a:lstStyle/>
          <a:p>
            <a:r>
              <a:rPr lang="el-GR" dirty="0" smtClean="0"/>
              <a:t>Περιγραφή Προβλήματος</a:t>
            </a:r>
          </a:p>
          <a:p>
            <a:r>
              <a:rPr lang="el-GR" dirty="0" smtClean="0"/>
              <a:t>Ψηφιακό Βίντεο</a:t>
            </a:r>
          </a:p>
          <a:p>
            <a:r>
              <a:rPr lang="el-GR" dirty="0" smtClean="0"/>
              <a:t>Θεωρία Πληροφοριών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K-means</a:t>
            </a:r>
          </a:p>
          <a:p>
            <a:r>
              <a:rPr lang="en-US" dirty="0"/>
              <a:t>VQ </a:t>
            </a:r>
            <a:r>
              <a:rPr lang="en-US" dirty="0" smtClean="0"/>
              <a:t>Training</a:t>
            </a:r>
            <a:endParaRPr lang="en-US" b="1" dirty="0" smtClean="0">
              <a:solidFill>
                <a:srgbClr val="FF0000"/>
              </a:solidFill>
            </a:endParaRPr>
          </a:p>
          <a:p>
            <a:r>
              <a:rPr lang="el-GR" dirty="0" smtClean="0"/>
              <a:t>Τροποποίηση </a:t>
            </a:r>
            <a:r>
              <a:rPr lang="en-US" dirty="0" smtClean="0"/>
              <a:t>JM H.264</a:t>
            </a:r>
          </a:p>
          <a:p>
            <a:r>
              <a:rPr lang="el-GR" dirty="0" smtClean="0"/>
              <a:t>Αποτελέσματα </a:t>
            </a:r>
            <a:r>
              <a:rPr lang="en-US" dirty="0" smtClean="0"/>
              <a:t>VQ H.264</a:t>
            </a:r>
          </a:p>
          <a:p>
            <a:r>
              <a:rPr lang="en-US" dirty="0" smtClean="0"/>
              <a:t>VQ H.264 vs. JM H.264</a:t>
            </a:r>
          </a:p>
          <a:p>
            <a:r>
              <a:rPr lang="el-GR" dirty="0" smtClean="0"/>
              <a:t>Συμπεράσματα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86080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K-means</a:t>
            </a:r>
            <a:endParaRPr lang="el-GR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Θέση περιεχομένου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l-GR" sz="2400" dirty="0" smtClean="0"/>
                  <a:t>Επαναληπτικός αλγόριθμος που χωρίζει </a:t>
                </a:r>
                <a:r>
                  <a:rPr lang="el-GR" sz="2400" dirty="0"/>
                  <a:t>με το </a:t>
                </a:r>
                <a:r>
                  <a:rPr lang="el-GR" sz="2400" dirty="0" smtClean="0"/>
                  <a:t>ελάχιστο σφάλμα </a:t>
                </a:r>
                <a:r>
                  <a:rPr lang="el-GR" sz="2400" i="1" dirty="0"/>
                  <a:t>n </a:t>
                </a:r>
                <a:r>
                  <a:rPr lang="el-GR" sz="2400" dirty="0"/>
                  <a:t>σημεία σε διάσταση χώρου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l-GR" sz="240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/>
                          </a:rPr>
                          <m:t>𝑅</m:t>
                        </m:r>
                      </m:e>
                      <m:sup>
                        <m:r>
                          <a:rPr lang="en-US" sz="2400" b="0" i="1" smtClean="0">
                            <a:latin typeface="Cambria Math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l-GR" sz="2400" dirty="0" smtClean="0"/>
                  <a:t>σε </a:t>
                </a:r>
                <a:r>
                  <a:rPr lang="el-GR" sz="2400" i="1" dirty="0"/>
                  <a:t>k </a:t>
                </a:r>
                <a:r>
                  <a:rPr lang="el-GR" sz="2400" dirty="0" smtClean="0"/>
                  <a:t>περιοχές</a:t>
                </a:r>
                <a:r>
                  <a:rPr lang="en-US" sz="2400" dirty="0" smtClean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/>
                      </a:rPr>
                      <m:t>𝑘</m:t>
                    </m:r>
                    <m:r>
                      <a:rPr lang="en-US" sz="2400" b="0" i="1" smtClean="0">
                        <a:latin typeface="Cambria Math"/>
                        <a:ea typeface="Cambria Math"/>
                      </a:rPr>
                      <m:t>≤</m:t>
                    </m:r>
                    <m:r>
                      <a:rPr lang="en-US" sz="2400" b="0" i="1" smtClean="0">
                        <a:latin typeface="Cambria Math"/>
                        <a:ea typeface="Cambria Math"/>
                      </a:rPr>
                      <m:t>𝑑</m:t>
                    </m:r>
                  </m:oMath>
                </a14:m>
                <a:r>
                  <a:rPr lang="en-US" sz="2400" dirty="0" smtClean="0"/>
                  <a:t/>
                </a:r>
                <a:br>
                  <a:rPr lang="en-US" sz="2400" dirty="0" smtClean="0"/>
                </a:br>
                <a:endParaRPr lang="el-GR" sz="2400" dirty="0"/>
              </a:p>
            </p:txBody>
          </p:sp>
        </mc:Choice>
        <mc:Fallback>
          <p:sp>
            <p:nvSpPr>
              <p:cNvPr id="3" name="Θέση περιεχομένου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l="-963" t="-1078"/>
                </a:stretch>
              </a:blipFill>
            </p:spPr>
            <p:txBody>
              <a:bodyPr/>
              <a:lstStyle/>
              <a:p>
                <a:r>
                  <a:rPr lang="el-G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Εικόνα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1102" y="2708920"/>
            <a:ext cx="5101797" cy="4000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087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b="1" dirty="0" smtClean="0"/>
              <a:t>Αρχικοποίηση </a:t>
            </a:r>
            <a:r>
              <a:rPr lang="en-US" b="1" dirty="0" smtClean="0"/>
              <a:t>K-means</a:t>
            </a:r>
            <a:endParaRPr lang="el-GR" b="1" dirty="0"/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700" dirty="0" smtClean="0"/>
              <a:t>Random </a:t>
            </a:r>
            <a:r>
              <a:rPr lang="el-GR" sz="2700" dirty="0" smtClean="0"/>
              <a:t>η με κάποια στρατηγική</a:t>
            </a:r>
            <a:endParaRPr lang="en-US" sz="2700" dirty="0" smtClean="0"/>
          </a:p>
          <a:p>
            <a:pPr lvl="1"/>
            <a:r>
              <a:rPr lang="en-US" sz="2400" dirty="0" smtClean="0"/>
              <a:t>n=100000,k=65536,d=</a:t>
            </a:r>
            <a:r>
              <a:rPr lang="el-GR" sz="2400" dirty="0" smtClean="0"/>
              <a:t>16</a:t>
            </a:r>
            <a:r>
              <a:rPr lang="el-GR" dirty="0" smtClean="0"/>
              <a:t/>
            </a:r>
            <a:br>
              <a:rPr lang="el-GR" dirty="0" smtClean="0"/>
            </a:br>
            <a:r>
              <a:rPr lang="el-GR" dirty="0" smtClean="0"/>
              <a:t> </a:t>
            </a:r>
            <a:endParaRPr lang="el-GR" dirty="0"/>
          </a:p>
        </p:txBody>
      </p:sp>
      <p:graphicFrame>
        <p:nvGraphicFramePr>
          <p:cNvPr id="4" name="Γράφημα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19213129"/>
              </p:ext>
            </p:extLst>
          </p:nvPr>
        </p:nvGraphicFramePr>
        <p:xfrm>
          <a:off x="0" y="3143248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5" name="Γράφημα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82378480"/>
              </p:ext>
            </p:extLst>
          </p:nvPr>
        </p:nvGraphicFramePr>
        <p:xfrm>
          <a:off x="4572000" y="3214686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881495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l-GR" b="1" dirty="0" smtClean="0"/>
              <a:t>Αναζήτηση κοντινότερου </a:t>
            </a:r>
            <a:r>
              <a:rPr lang="en-US" b="1" dirty="0" smtClean="0"/>
              <a:t>cluster</a:t>
            </a:r>
            <a:endParaRPr lang="el-GR" b="1" dirty="0"/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l-GR" sz="2700" dirty="0" smtClean="0"/>
              <a:t>Με </a:t>
            </a:r>
            <a:r>
              <a:rPr lang="en-US" sz="2700" dirty="0"/>
              <a:t>F</a:t>
            </a:r>
            <a:r>
              <a:rPr lang="en-US" sz="2700" dirty="0" smtClean="0"/>
              <a:t>ull </a:t>
            </a:r>
            <a:r>
              <a:rPr lang="en-US" sz="2700" dirty="0"/>
              <a:t>S</a:t>
            </a:r>
            <a:r>
              <a:rPr lang="en-US" sz="2700" dirty="0" smtClean="0"/>
              <a:t>earch </a:t>
            </a:r>
            <a:r>
              <a:rPr lang="el-GR" sz="2700" dirty="0" smtClean="0"/>
              <a:t>η με </a:t>
            </a:r>
            <a:r>
              <a:rPr lang="en-US" sz="2700" dirty="0" smtClean="0"/>
              <a:t>FastNN</a:t>
            </a:r>
            <a:br>
              <a:rPr lang="en-US" sz="2700" dirty="0" smtClean="0"/>
            </a:br>
            <a:endParaRPr lang="el-GR" sz="2700" dirty="0"/>
          </a:p>
        </p:txBody>
      </p:sp>
      <p:graphicFrame>
        <p:nvGraphicFramePr>
          <p:cNvPr id="4" name="Γράφημα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00957968"/>
              </p:ext>
            </p:extLst>
          </p:nvPr>
        </p:nvGraphicFramePr>
        <p:xfrm>
          <a:off x="1285852" y="2285992"/>
          <a:ext cx="6678488" cy="42930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627900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b="1" dirty="0" smtClean="0"/>
              <a:t>Περιγραφή Προβλήματος</a:t>
            </a:r>
            <a:endParaRPr lang="el-GR" b="1" dirty="0"/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l-GR" dirty="0" smtClean="0"/>
              <a:t>Βίντεο συνεπάγεται τεράστιος </a:t>
            </a:r>
            <a:r>
              <a:rPr lang="el-GR" dirty="0"/>
              <a:t>ό</a:t>
            </a:r>
            <a:r>
              <a:rPr lang="el-GR" dirty="0" smtClean="0"/>
              <a:t>γκος δεδομένων</a:t>
            </a:r>
            <a:endParaRPr lang="en-US" dirty="0" smtClean="0"/>
          </a:p>
          <a:p>
            <a:r>
              <a:rPr lang="el-GR" dirty="0" smtClean="0"/>
              <a:t>Τεχνικές Συμπίεσης</a:t>
            </a:r>
          </a:p>
          <a:p>
            <a:pPr lvl="1"/>
            <a:r>
              <a:rPr lang="el-GR" b="1" dirty="0" smtClean="0"/>
              <a:t>Με απώλειες</a:t>
            </a:r>
          </a:p>
          <a:p>
            <a:pPr lvl="1"/>
            <a:r>
              <a:rPr lang="el-GR" dirty="0" smtClean="0"/>
              <a:t>Χωρίς απώλειες</a:t>
            </a:r>
          </a:p>
          <a:p>
            <a:pPr lvl="1">
              <a:buNone/>
            </a:pPr>
            <a:endParaRPr lang="en-US" dirty="0" smtClean="0"/>
          </a:p>
          <a:p>
            <a:r>
              <a:rPr lang="en-US" dirty="0" smtClean="0"/>
              <a:t>H </a:t>
            </a:r>
            <a:r>
              <a:rPr lang="el-GR" dirty="0" smtClean="0"/>
              <a:t>ευαισθησία του ανθρώπινου ματιού</a:t>
            </a:r>
            <a:r>
              <a:rPr lang="en-US" dirty="0" smtClean="0"/>
              <a:t> </a:t>
            </a:r>
            <a:r>
              <a:rPr lang="el-GR" dirty="0" smtClean="0"/>
              <a:t>είναι μικρότερη των </a:t>
            </a:r>
            <a:r>
              <a:rPr lang="en-US" dirty="0" smtClean="0"/>
              <a:t>38dB</a:t>
            </a:r>
            <a:endParaRPr lang="el-GR" dirty="0" smtClean="0"/>
          </a:p>
          <a:p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r>
              <a:rPr lang="el-GR" dirty="0" smtClean="0"/>
              <a:t>Μεγάλη πολυπλοκότητα σημερινών τεχνικών συμπίεσης</a:t>
            </a:r>
            <a:endParaRPr lang="en-US" dirty="0" smtClean="0"/>
          </a:p>
          <a:p>
            <a:pPr lvl="1"/>
            <a:endParaRPr lang="el-GR" dirty="0" smtClean="0"/>
          </a:p>
          <a:p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3667339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0"/>
            <a:ext cx="8229600" cy="6857999"/>
          </a:xfrm>
        </p:spPr>
        <p:txBody>
          <a:bodyPr anchor="ctr">
            <a:normAutofit/>
          </a:bodyPr>
          <a:lstStyle/>
          <a:p>
            <a:r>
              <a:rPr lang="el-GR" dirty="0" smtClean="0"/>
              <a:t>Περιγραφή Προβλήματος</a:t>
            </a:r>
          </a:p>
          <a:p>
            <a:r>
              <a:rPr lang="el-GR" dirty="0" smtClean="0"/>
              <a:t>Ψηφιακό Βίντεο</a:t>
            </a:r>
          </a:p>
          <a:p>
            <a:r>
              <a:rPr lang="el-GR" dirty="0" smtClean="0"/>
              <a:t>Θεωρία Πληροφοριών</a:t>
            </a:r>
          </a:p>
          <a:p>
            <a:r>
              <a:rPr lang="en-US" dirty="0" smtClean="0"/>
              <a:t>K-means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VQ Training</a:t>
            </a:r>
          </a:p>
          <a:p>
            <a:r>
              <a:rPr lang="el-GR" dirty="0" smtClean="0"/>
              <a:t>Τροποποίηση </a:t>
            </a:r>
            <a:r>
              <a:rPr lang="en-US" dirty="0" smtClean="0"/>
              <a:t>JM H.264</a:t>
            </a:r>
          </a:p>
          <a:p>
            <a:r>
              <a:rPr lang="el-GR" dirty="0" smtClean="0"/>
              <a:t>Αποτελέσματα </a:t>
            </a:r>
            <a:r>
              <a:rPr lang="en-US" dirty="0" smtClean="0"/>
              <a:t>VQ H.264</a:t>
            </a:r>
          </a:p>
          <a:p>
            <a:r>
              <a:rPr lang="en-US" dirty="0" smtClean="0"/>
              <a:t>VQ H.264 vs. JM H.264</a:t>
            </a:r>
          </a:p>
          <a:p>
            <a:r>
              <a:rPr lang="el-GR" dirty="0" smtClean="0"/>
              <a:t>Συμπεράσματα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653560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K-means Training</a:t>
            </a:r>
            <a:endParaRPr lang="el-GR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l-GR" sz="2700" dirty="0" smtClean="0"/>
              <a:t>Επιλογή των </a:t>
            </a:r>
            <a:r>
              <a:rPr lang="en-US" sz="2700" dirty="0" smtClean="0"/>
              <a:t>residuals </a:t>
            </a:r>
            <a:r>
              <a:rPr lang="el-GR" sz="2700" dirty="0" smtClean="0"/>
              <a:t>ως </a:t>
            </a:r>
            <a:r>
              <a:rPr lang="en-US" sz="2700" dirty="0" smtClean="0"/>
              <a:t>training </a:t>
            </a:r>
            <a:r>
              <a:rPr lang="en-US" sz="2700" dirty="0" smtClean="0"/>
              <a:t>set</a:t>
            </a:r>
            <a:br>
              <a:rPr lang="en-US" sz="2700" dirty="0" smtClean="0"/>
            </a:br>
            <a:r>
              <a:rPr lang="el-GR" sz="2700" dirty="0" smtClean="0"/>
              <a:t/>
            </a:r>
            <a:br>
              <a:rPr lang="el-GR" sz="2700" dirty="0" smtClean="0"/>
            </a:br>
            <a:endParaRPr lang="en-US" sz="2700" dirty="0" smtClean="0"/>
          </a:p>
          <a:p>
            <a:r>
              <a:rPr lang="el-GR" sz="2700" dirty="0" smtClean="0"/>
              <a:t>Υπάρχουν τόσα </a:t>
            </a:r>
            <a:r>
              <a:rPr lang="en-US" sz="2700" dirty="0" smtClean="0"/>
              <a:t>residuals </a:t>
            </a:r>
            <a:r>
              <a:rPr lang="el-GR" sz="2700" dirty="0" smtClean="0"/>
              <a:t>όσα και </a:t>
            </a:r>
            <a:r>
              <a:rPr lang="en-US" sz="2700" dirty="0" smtClean="0"/>
              <a:t>pixels</a:t>
            </a:r>
            <a:r>
              <a:rPr lang="el-GR" sz="2700" dirty="0" smtClean="0"/>
              <a:t/>
            </a:r>
            <a:br>
              <a:rPr lang="el-GR" sz="2700" dirty="0" smtClean="0"/>
            </a:br>
            <a:r>
              <a:rPr lang="el-GR" sz="2700" dirty="0" smtClean="0"/>
              <a:t/>
            </a:r>
            <a:br>
              <a:rPr lang="el-GR" sz="2700" dirty="0" smtClean="0"/>
            </a:br>
            <a:endParaRPr lang="en-US" sz="2700" dirty="0" smtClean="0"/>
          </a:p>
          <a:p>
            <a:r>
              <a:rPr lang="el-GR" sz="2700" dirty="0" smtClean="0"/>
              <a:t>Διαίρεση των καρέ σε </a:t>
            </a:r>
            <a:r>
              <a:rPr lang="en-US" sz="2700" dirty="0" err="1" smtClean="0"/>
              <a:t>mxm</a:t>
            </a:r>
            <a:r>
              <a:rPr lang="en-US" sz="2700" dirty="0" smtClean="0"/>
              <a:t> </a:t>
            </a:r>
            <a:r>
              <a:rPr lang="el-GR" sz="2700" dirty="0" smtClean="0"/>
              <a:t>κομμάτια με </a:t>
            </a:r>
            <a:r>
              <a:rPr lang="en-US" sz="2700" dirty="0" smtClean="0"/>
              <a:t>m</a:t>
            </a:r>
            <a:r>
              <a:rPr lang="en-US" sz="2700" dirty="0" smtClean="0"/>
              <a:t>=4</a:t>
            </a:r>
            <a:r>
              <a:rPr lang="el-GR" sz="2700" dirty="0" smtClean="0"/>
              <a:t/>
            </a:r>
            <a:br>
              <a:rPr lang="el-GR" sz="2700" dirty="0" smtClean="0"/>
            </a:br>
            <a:r>
              <a:rPr lang="el-GR" sz="2700" dirty="0" smtClean="0"/>
              <a:t/>
            </a:r>
            <a:br>
              <a:rPr lang="el-GR" sz="2700" dirty="0" smtClean="0"/>
            </a:br>
            <a:endParaRPr lang="en-US" sz="2700" dirty="0" smtClean="0"/>
          </a:p>
          <a:p>
            <a:r>
              <a:rPr lang="el-GR" sz="2700" dirty="0" smtClean="0"/>
              <a:t>Χρησιμοποιήθηκαν 2600 καρέ από 10 </a:t>
            </a:r>
            <a:r>
              <a:rPr lang="el-GR" sz="2700" dirty="0" smtClean="0"/>
              <a:t>βίντεο με διαφορετικό περιεχόμενο</a:t>
            </a:r>
            <a:endParaRPr lang="el-GR" sz="2700" dirty="0" smtClean="0"/>
          </a:p>
        </p:txBody>
      </p:sp>
    </p:spTree>
    <p:extLst>
      <p:ext uri="{BB962C8B-B14F-4D97-AF65-F5344CB8AC3E}">
        <p14:creationId xmlns:p14="http://schemas.microsoft.com/office/powerpoint/2010/main" val="2187813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l-GR" sz="3600" b="1" dirty="0" smtClean="0"/>
              <a:t>Εξαγωγή του </a:t>
            </a:r>
            <a:r>
              <a:rPr lang="en-US" sz="3600" b="1" dirty="0" smtClean="0"/>
              <a:t>training set </a:t>
            </a:r>
            <a:r>
              <a:rPr lang="el-GR" sz="3600" b="1" dirty="0" smtClean="0"/>
              <a:t>από τον </a:t>
            </a:r>
            <a:r>
              <a:rPr lang="en-US" sz="3600" b="1" dirty="0" smtClean="0"/>
              <a:t>H.264</a:t>
            </a:r>
            <a:endParaRPr lang="el-GR" sz="3600" b="1" dirty="0"/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>
          <a:xfrm>
            <a:off x="-1" y="1600200"/>
            <a:ext cx="9027495" cy="4525963"/>
          </a:xfrm>
        </p:spPr>
        <p:txBody>
          <a:bodyPr/>
          <a:lstStyle/>
          <a:p>
            <a:r>
              <a:rPr lang="el-GR" sz="2700" dirty="0" smtClean="0"/>
              <a:t>Τροποποίηση </a:t>
            </a:r>
            <a:r>
              <a:rPr lang="en-US" sz="2700" dirty="0" smtClean="0"/>
              <a:t>Decoder</a:t>
            </a:r>
            <a:endParaRPr lang="el-GR" sz="2700" dirty="0" smtClean="0"/>
          </a:p>
          <a:p>
            <a:endParaRPr lang="en-US" sz="2700" dirty="0"/>
          </a:p>
          <a:p>
            <a:r>
              <a:rPr lang="el-GR" sz="2700" dirty="0" smtClean="0"/>
              <a:t>Βήματα για την εξαγωγή</a:t>
            </a:r>
          </a:p>
          <a:p>
            <a:pPr lvl="1"/>
            <a:r>
              <a:rPr lang="en-US" sz="2400" dirty="0" smtClean="0"/>
              <a:t>Encoding </a:t>
            </a:r>
            <a:r>
              <a:rPr lang="el-GR" sz="2400" dirty="0" smtClean="0"/>
              <a:t>σε </a:t>
            </a:r>
            <a:r>
              <a:rPr lang="en-US" sz="2400" dirty="0" smtClean="0"/>
              <a:t>lossless mode </a:t>
            </a:r>
            <a:r>
              <a:rPr lang="el-GR" sz="2400" dirty="0" smtClean="0"/>
              <a:t>με δύο διαφορετικά </a:t>
            </a:r>
            <a:r>
              <a:rPr lang="en-US" sz="2400" dirty="0" smtClean="0"/>
              <a:t>GOP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sz="1800" dirty="0"/>
              <a:t>I-I-I-</a:t>
            </a:r>
            <a:r>
              <a:rPr lang="en-US" sz="1800" dirty="0" smtClean="0"/>
              <a:t>....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sz="1800" dirty="0" smtClean="0"/>
              <a:t>I-P-P-B-P-P-B-…</a:t>
            </a:r>
          </a:p>
          <a:p>
            <a:pPr lvl="1"/>
            <a:r>
              <a:rPr lang="en-US" sz="2400" dirty="0" smtClean="0"/>
              <a:t>Decoding</a:t>
            </a:r>
            <a:endParaRPr lang="el-GR" sz="2400" dirty="0"/>
          </a:p>
          <a:p>
            <a:pPr lvl="2"/>
            <a:r>
              <a:rPr lang="en-US" sz="1800" dirty="0" smtClean="0"/>
              <a:t>KeepI  = 1</a:t>
            </a:r>
            <a:r>
              <a:rPr lang="el-GR" sz="1800" dirty="0" smtClean="0"/>
              <a:t>, </a:t>
            </a:r>
            <a:r>
              <a:rPr lang="en-US" sz="1800" dirty="0" smtClean="0"/>
              <a:t>1</a:t>
            </a:r>
            <a:r>
              <a:rPr lang="el-GR" sz="1800" baseline="30000" dirty="0" smtClean="0"/>
              <a:t>ο</a:t>
            </a:r>
            <a:r>
              <a:rPr lang="en-US" sz="1800" dirty="0" smtClean="0"/>
              <a:t> GOP</a:t>
            </a:r>
          </a:p>
          <a:p>
            <a:pPr lvl="2"/>
            <a:r>
              <a:rPr lang="en-US" sz="1800" dirty="0" smtClean="0"/>
              <a:t>KeepP = 1</a:t>
            </a:r>
            <a:r>
              <a:rPr lang="el-GR" sz="1800" dirty="0" smtClean="0"/>
              <a:t>, 2</a:t>
            </a:r>
            <a:r>
              <a:rPr lang="el-GR" sz="1800" baseline="30000" dirty="0" smtClean="0"/>
              <a:t>ο</a:t>
            </a:r>
            <a:r>
              <a:rPr lang="el-GR" sz="1800" dirty="0" smtClean="0"/>
              <a:t> </a:t>
            </a:r>
            <a:r>
              <a:rPr lang="en-US" sz="1800" dirty="0" smtClean="0"/>
              <a:t>GOP</a:t>
            </a:r>
          </a:p>
          <a:p>
            <a:pPr lvl="2"/>
            <a:r>
              <a:rPr lang="en-US" sz="1800" strike="sngStrike" dirty="0" smtClean="0"/>
              <a:t>KeepB = 1</a:t>
            </a:r>
            <a:r>
              <a:rPr lang="el-GR" sz="1800" strike="sngStrike" dirty="0" smtClean="0"/>
              <a:t>, 2</a:t>
            </a:r>
            <a:r>
              <a:rPr lang="el-GR" sz="1800" strike="sngStrike" baseline="30000" dirty="0" smtClean="0"/>
              <a:t>ο</a:t>
            </a:r>
            <a:r>
              <a:rPr lang="el-GR" sz="1800" strike="sngStrike" dirty="0" smtClean="0"/>
              <a:t> </a:t>
            </a:r>
            <a:r>
              <a:rPr lang="en-US" sz="1800" strike="sngStrike" dirty="0" smtClean="0"/>
              <a:t>GOP</a:t>
            </a:r>
          </a:p>
          <a:p>
            <a:pPr lvl="2"/>
            <a:endParaRPr lang="en-US" dirty="0" smtClean="0"/>
          </a:p>
          <a:p>
            <a:pPr lvl="1"/>
            <a:endParaRPr lang="el-GR" dirty="0" smtClean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097819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Codebooks</a:t>
            </a:r>
            <a:endParaRPr lang="el-GR" b="1" dirty="0"/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700" dirty="0" smtClean="0"/>
              <a:t>Codebooks </a:t>
            </a:r>
            <a:r>
              <a:rPr lang="el-GR" sz="2700" dirty="0" smtClean="0"/>
              <a:t>για </a:t>
            </a:r>
            <a:r>
              <a:rPr lang="en-US" sz="2700" dirty="0" smtClean="0"/>
              <a:t>IntraY, UV </a:t>
            </a:r>
            <a:r>
              <a:rPr lang="el-GR" sz="2700" dirty="0" smtClean="0"/>
              <a:t>και </a:t>
            </a:r>
            <a:r>
              <a:rPr lang="en-US" sz="2700" dirty="0" smtClean="0"/>
              <a:t>InterY, UV</a:t>
            </a:r>
            <a:endParaRPr lang="el-GR" sz="2700" dirty="0"/>
          </a:p>
        </p:txBody>
      </p:sp>
      <p:graphicFrame>
        <p:nvGraphicFramePr>
          <p:cNvPr id="4" name="Πίνακας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3254661"/>
              </p:ext>
            </p:extLst>
          </p:nvPr>
        </p:nvGraphicFramePr>
        <p:xfrm>
          <a:off x="108107" y="2213864"/>
          <a:ext cx="8927786" cy="400544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55309"/>
                <a:gridCol w="810563"/>
                <a:gridCol w="1528494"/>
                <a:gridCol w="741087"/>
                <a:gridCol w="1111630"/>
                <a:gridCol w="1111630"/>
                <a:gridCol w="1574811"/>
                <a:gridCol w="1094262"/>
              </a:tblGrid>
              <a:tr h="486097">
                <a:tc>
                  <a:txBody>
                    <a:bodyPr/>
                    <a:lstStyle/>
                    <a:p>
                      <a:pPr algn="ctr" fontAlgn="b"/>
                      <a:r>
                        <a:rPr lang="el-GR" sz="1100" u="none" strike="noStrike" dirty="0">
                          <a:effectLst/>
                        </a:rPr>
                        <a:t>Τύπος</a:t>
                      </a:r>
                      <a:endParaRPr lang="el-G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d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n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k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l-GR" sz="1100" u="none" strike="noStrike">
                          <a:effectLst/>
                        </a:rPr>
                        <a:t>Εντροπία</a:t>
                      </a:r>
                      <a:endParaRPr lang="el-GR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PSNR(dB)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l-GR" sz="1100" u="none" strike="noStrike">
                          <a:effectLst/>
                        </a:rPr>
                        <a:t>Επαναλήψεις</a:t>
                      </a:r>
                      <a:endParaRPr lang="el-GR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l-GR" sz="1100" u="none" strike="noStrike" dirty="0" smtClean="0">
                          <a:effectLst/>
                        </a:rPr>
                        <a:t>Διάρκεια</a:t>
                      </a:r>
                      <a:r>
                        <a:rPr lang="en-US" sz="1100" u="none" strike="noStrike" dirty="0" smtClean="0">
                          <a:effectLst/>
                        </a:rPr>
                        <a:t> (minutes)</a:t>
                      </a:r>
                      <a:endParaRPr lang="el-G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  <a:tr h="87983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IntraY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l-GR" sz="1100" u="none" strike="noStrike">
                          <a:effectLst/>
                        </a:rPr>
                        <a:t>16,000</a:t>
                      </a:r>
                      <a:endParaRPr lang="el-GR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l-GR" sz="1100" u="none" strike="noStrike">
                          <a:effectLst/>
                        </a:rPr>
                        <a:t>56160000,000</a:t>
                      </a:r>
                      <a:endParaRPr lang="el-GR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l-GR" sz="1100" u="none" strike="noStrike">
                          <a:effectLst/>
                        </a:rPr>
                        <a:t>65536</a:t>
                      </a:r>
                      <a:endParaRPr lang="el-GR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l-GR" sz="1100" u="none" strike="noStrike">
                          <a:effectLst/>
                        </a:rPr>
                        <a:t>0,712229</a:t>
                      </a:r>
                      <a:endParaRPr lang="el-GR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l-GR" sz="1100" u="none" strike="noStrike">
                          <a:effectLst/>
                        </a:rPr>
                        <a:t>33,6</a:t>
                      </a:r>
                      <a:endParaRPr lang="el-GR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l-GR" sz="1100" u="none" strike="noStrike">
                          <a:effectLst/>
                        </a:rPr>
                        <a:t>3249</a:t>
                      </a:r>
                      <a:endParaRPr lang="el-GR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l-GR" sz="1100" u="none" strike="noStrike" dirty="0">
                          <a:effectLst/>
                        </a:rPr>
                        <a:t>12154</a:t>
                      </a:r>
                      <a:endParaRPr lang="el-G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  <a:tr h="87983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IntraUV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l-GR" sz="1100" u="none" strike="noStrike">
                          <a:effectLst/>
                        </a:rPr>
                        <a:t>16,000</a:t>
                      </a:r>
                      <a:endParaRPr lang="el-GR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l-GR" sz="1100" u="none" strike="noStrike">
                          <a:effectLst/>
                        </a:rPr>
                        <a:t>28080000,000</a:t>
                      </a:r>
                      <a:endParaRPr lang="el-GR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l-GR" sz="1100" u="none" strike="noStrike">
                          <a:effectLst/>
                        </a:rPr>
                        <a:t>65536</a:t>
                      </a:r>
                      <a:endParaRPr lang="el-GR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l-GR" sz="1100" u="none" strike="noStrike">
                          <a:effectLst/>
                        </a:rPr>
                        <a:t>0,743071</a:t>
                      </a:r>
                      <a:endParaRPr lang="el-GR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l-GR" sz="1100" u="none" strike="noStrike">
                          <a:effectLst/>
                        </a:rPr>
                        <a:t>42,1</a:t>
                      </a:r>
                      <a:endParaRPr lang="el-GR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l-GR" sz="1100" u="none" strike="noStrike">
                          <a:effectLst/>
                        </a:rPr>
                        <a:t>2697</a:t>
                      </a:r>
                      <a:endParaRPr lang="el-GR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l-GR" sz="1100" u="none" strike="noStrike">
                          <a:effectLst/>
                        </a:rPr>
                        <a:t>3119</a:t>
                      </a:r>
                      <a:endParaRPr lang="el-GR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  <a:tr h="87983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InterY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l-GR" sz="1100" u="none" strike="noStrike">
                          <a:effectLst/>
                        </a:rPr>
                        <a:t>16,000</a:t>
                      </a:r>
                      <a:endParaRPr lang="el-GR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l-GR" sz="1100" u="none" strike="noStrike">
                          <a:effectLst/>
                        </a:rPr>
                        <a:t>42117616,000</a:t>
                      </a:r>
                      <a:endParaRPr lang="el-GR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l-GR" sz="1100" u="none" strike="noStrike">
                          <a:effectLst/>
                        </a:rPr>
                        <a:t>65536</a:t>
                      </a:r>
                      <a:endParaRPr lang="el-GR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l-GR" sz="1100" u="none" strike="noStrike">
                          <a:effectLst/>
                        </a:rPr>
                        <a:t>0,692577</a:t>
                      </a:r>
                      <a:endParaRPr lang="el-GR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l-GR" sz="1100" u="none" strike="noStrike">
                          <a:effectLst/>
                        </a:rPr>
                        <a:t>40,5</a:t>
                      </a:r>
                      <a:endParaRPr lang="el-GR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l-GR" sz="1100" u="none" strike="noStrike">
                          <a:effectLst/>
                        </a:rPr>
                        <a:t>3270</a:t>
                      </a:r>
                      <a:endParaRPr lang="el-GR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l-GR" sz="1100" u="none" strike="noStrike">
                          <a:effectLst/>
                        </a:rPr>
                        <a:t>9120</a:t>
                      </a:r>
                      <a:endParaRPr lang="el-GR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  <a:tr h="87983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InterUV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l-GR" sz="1100" u="none" strike="noStrike" dirty="0">
                          <a:effectLst/>
                        </a:rPr>
                        <a:t>16,000</a:t>
                      </a:r>
                      <a:endParaRPr lang="el-G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l-GR" sz="1100" u="none" strike="noStrike">
                          <a:effectLst/>
                        </a:rPr>
                        <a:t>21058808,000</a:t>
                      </a:r>
                      <a:endParaRPr lang="el-GR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l-GR" sz="1100" u="none" strike="noStrike">
                          <a:effectLst/>
                        </a:rPr>
                        <a:t>65536</a:t>
                      </a:r>
                      <a:endParaRPr lang="el-GR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l-GR" sz="1100" u="none" strike="noStrike">
                          <a:effectLst/>
                        </a:rPr>
                        <a:t>0,707785</a:t>
                      </a:r>
                      <a:endParaRPr lang="el-GR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l-GR" sz="1100" u="none" strike="noStrike">
                          <a:effectLst/>
                        </a:rPr>
                        <a:t>48,1</a:t>
                      </a:r>
                      <a:endParaRPr lang="el-GR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l-GR" sz="1100" u="none" strike="noStrike" dirty="0">
                          <a:effectLst/>
                        </a:rPr>
                        <a:t>4221</a:t>
                      </a:r>
                      <a:endParaRPr lang="el-G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l-GR" sz="1100" u="none" strike="noStrike" dirty="0">
                          <a:effectLst/>
                        </a:rPr>
                        <a:t>8509</a:t>
                      </a:r>
                      <a:endParaRPr lang="el-G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86841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b="1" dirty="0" smtClean="0"/>
              <a:t>Εντροπία υπό συνθήκη</a:t>
            </a:r>
            <a:endParaRPr lang="el-GR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Θέση περιεχομένου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l-GR" sz="2700" dirty="0" smtClean="0"/>
                  <a:t>Η πληροφορία για μια </a:t>
                </a:r>
                <a:r>
                  <a:rPr lang="el-GR" sz="2700" dirty="0" smtClean="0"/>
                  <a:t>τυχαία μεταβλητή </a:t>
                </a:r>
                <a:r>
                  <a:rPr lang="el-GR" sz="2700" dirty="0" smtClean="0"/>
                  <a:t>Υ μπορεί μόνο να μας μειώσει την εντροπία της μεταβλητής </a:t>
                </a:r>
                <a:r>
                  <a:rPr lang="en-US" sz="2700" dirty="0" smtClean="0"/>
                  <a:t>X</a:t>
                </a:r>
                <a:r>
                  <a:rPr lang="el-GR" sz="2700" dirty="0" smtClean="0"/>
                  <a:t/>
                </a:r>
                <a:br>
                  <a:rPr lang="el-GR" sz="2700" dirty="0" smtClean="0"/>
                </a:br>
                <a:r>
                  <a:rPr lang="en-US" sz="2700" dirty="0" smtClean="0"/>
                  <a:t/>
                </a:r>
                <a:br>
                  <a:rPr lang="en-US" sz="2700" dirty="0" smtClean="0"/>
                </a:br>
                <a14:m>
                  <m:oMath xmlns:m="http://schemas.openxmlformats.org/officeDocument/2006/math">
                    <m:r>
                      <a:rPr lang="en-US" sz="2700" b="0" i="1" smtClean="0">
                        <a:latin typeface="Cambria Math"/>
                      </a:rPr>
                      <m:t>𝐻</m:t>
                    </m:r>
                    <m:d>
                      <m:dPr>
                        <m:ctrlPr>
                          <a:rPr lang="en-US" sz="2700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sz="2700" b="0" i="1" smtClean="0">
                            <a:latin typeface="Cambria Math"/>
                          </a:rPr>
                          <m:t>𝑋</m:t>
                        </m:r>
                      </m:e>
                      <m:e>
                        <m:r>
                          <a:rPr lang="en-US" sz="2700" b="0" i="1" smtClean="0">
                            <a:latin typeface="Cambria Math"/>
                          </a:rPr>
                          <m:t>𝑌</m:t>
                        </m:r>
                      </m:e>
                    </m:d>
                    <m:r>
                      <a:rPr lang="en-US" sz="2700" i="1">
                        <a:latin typeface="Cambria Math"/>
                        <a:ea typeface="Cambria Math"/>
                      </a:rPr>
                      <m:t>≤</m:t>
                    </m:r>
                    <m:r>
                      <a:rPr lang="en-US" sz="2700" b="0" i="1" smtClean="0">
                        <a:latin typeface="Cambria Math"/>
                        <a:ea typeface="Cambria Math"/>
                      </a:rPr>
                      <m:t>𝐻</m:t>
                    </m:r>
                    <m:d>
                      <m:dPr>
                        <m:ctrlPr>
                          <a:rPr lang="en-US" sz="2700" b="0" i="1" smtClean="0"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en-US" sz="2700" b="0" i="1" smtClean="0">
                            <a:latin typeface="Cambria Math"/>
                            <a:ea typeface="Cambria Math"/>
                          </a:rPr>
                          <m:t>𝑋</m:t>
                        </m:r>
                      </m:e>
                    </m:d>
                  </m:oMath>
                </a14:m>
                <a:r>
                  <a:rPr lang="el-GR" sz="2700" dirty="0" smtClean="0"/>
                  <a:t/>
                </a:r>
                <a:br>
                  <a:rPr lang="el-GR" sz="2700" dirty="0" smtClean="0"/>
                </a:br>
                <a:endParaRPr lang="en-US" sz="2700" dirty="0" smtClean="0"/>
              </a:p>
              <a:p>
                <a:r>
                  <a:rPr lang="el-GR" sz="2700" dirty="0" smtClean="0"/>
                  <a:t>Δημιουργία 8 </a:t>
                </a:r>
                <a:r>
                  <a:rPr lang="el-GR" sz="2700" dirty="0"/>
                  <a:t>ισοπίθανων </a:t>
                </a:r>
                <a:r>
                  <a:rPr lang="el-GR" sz="2700" dirty="0" smtClean="0"/>
                  <a:t>περιοχών με βάση την ενέργεια των </a:t>
                </a:r>
                <a:r>
                  <a:rPr lang="en-US" sz="2700" dirty="0" smtClean="0"/>
                  <a:t>codewords</a:t>
                </a:r>
                <a:r>
                  <a:rPr lang="el-GR" sz="2700" dirty="0" smtClean="0"/>
                  <a:t/>
                </a:r>
                <a:br>
                  <a:rPr lang="el-GR" sz="2700" dirty="0" smtClean="0"/>
                </a:br>
                <a:endParaRPr lang="el-GR" sz="2700" dirty="0" smtClean="0"/>
              </a:p>
              <a:p>
                <a:r>
                  <a:rPr lang="el-GR" sz="2700" dirty="0" smtClean="0"/>
                  <a:t>Παραγωγή στατιστικών των 8 </a:t>
                </a:r>
                <a:r>
                  <a:rPr lang="en-US" sz="2700" dirty="0" smtClean="0"/>
                  <a:t>contexts </a:t>
                </a:r>
                <a:r>
                  <a:rPr lang="el-GR" sz="2700" dirty="0" smtClean="0"/>
                  <a:t>με βάση την ενέργεια των γειτόνων</a:t>
                </a:r>
              </a:p>
            </p:txBody>
          </p:sp>
        </mc:Choice>
        <mc:Fallback>
          <p:sp>
            <p:nvSpPr>
              <p:cNvPr id="3" name="Θέση περιεχομένου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l="-1185" t="-1078"/>
                </a:stretch>
              </a:blipFill>
            </p:spPr>
            <p:txBody>
              <a:bodyPr/>
              <a:lstStyle/>
              <a:p>
                <a:r>
                  <a:rPr lang="el-G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93086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Contexts</a:t>
            </a:r>
            <a:endParaRPr lang="el-GR" b="1" dirty="0"/>
          </a:p>
        </p:txBody>
      </p:sp>
      <p:pic>
        <p:nvPicPr>
          <p:cNvPr id="6" name="5 - Θέση περιεχομένου" descr="grid.pn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627784" y="2852936"/>
            <a:ext cx="3866667" cy="3857143"/>
          </a:xfrm>
        </p:spPr>
      </p:pic>
      <p:graphicFrame>
        <p:nvGraphicFramePr>
          <p:cNvPr id="8" name="Πίνακας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6766565"/>
              </p:ext>
            </p:extLst>
          </p:nvPr>
        </p:nvGraphicFramePr>
        <p:xfrm>
          <a:off x="1871700" y="1313765"/>
          <a:ext cx="5378097" cy="14401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13913"/>
                <a:gridCol w="1336842"/>
                <a:gridCol w="1249767"/>
                <a:gridCol w="1577575"/>
              </a:tblGrid>
              <a:tr h="7200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I Y entropy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I UV Entropy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P Y Entropy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P UV Entropy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  <a:tr h="720080">
                <a:tc>
                  <a:txBody>
                    <a:bodyPr/>
                    <a:lstStyle/>
                    <a:p>
                      <a:pPr algn="ctr" fontAlgn="b"/>
                      <a:r>
                        <a:rPr lang="el-GR" sz="1100" u="none" strike="noStrike">
                          <a:effectLst/>
                        </a:rPr>
                        <a:t>0,5400</a:t>
                      </a:r>
                      <a:endParaRPr lang="el-GR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l-GR" sz="1100" u="none" strike="noStrike">
                          <a:effectLst/>
                        </a:rPr>
                        <a:t>0,6434</a:t>
                      </a:r>
                      <a:endParaRPr lang="el-GR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l-GR" sz="1100" u="none" strike="noStrike">
                          <a:effectLst/>
                        </a:rPr>
                        <a:t>0,5443</a:t>
                      </a:r>
                      <a:endParaRPr lang="el-GR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l-GR" sz="1100" u="none" strike="noStrike" dirty="0">
                          <a:effectLst/>
                        </a:rPr>
                        <a:t>0,6314</a:t>
                      </a:r>
                      <a:endParaRPr lang="el-G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36636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0"/>
            <a:ext cx="8229600" cy="6857999"/>
          </a:xfrm>
        </p:spPr>
        <p:txBody>
          <a:bodyPr anchor="ctr">
            <a:normAutofit/>
          </a:bodyPr>
          <a:lstStyle/>
          <a:p>
            <a:r>
              <a:rPr lang="el-GR" dirty="0" smtClean="0"/>
              <a:t>Περιγραφή Προβλήματος</a:t>
            </a:r>
          </a:p>
          <a:p>
            <a:r>
              <a:rPr lang="el-GR" dirty="0" smtClean="0"/>
              <a:t>Ψηφιακό Βίντεο</a:t>
            </a:r>
          </a:p>
          <a:p>
            <a:r>
              <a:rPr lang="el-GR" dirty="0" smtClean="0"/>
              <a:t>Θεωρία Πληροφοριών</a:t>
            </a:r>
          </a:p>
          <a:p>
            <a:r>
              <a:rPr lang="en-US" dirty="0" smtClean="0"/>
              <a:t>K-means</a:t>
            </a:r>
          </a:p>
          <a:p>
            <a:r>
              <a:rPr lang="en-US" dirty="0"/>
              <a:t>VQ </a:t>
            </a:r>
            <a:r>
              <a:rPr lang="en-US" dirty="0" smtClean="0"/>
              <a:t>Training</a:t>
            </a:r>
          </a:p>
          <a:p>
            <a:r>
              <a:rPr lang="el-GR" dirty="0" smtClean="0">
                <a:solidFill>
                  <a:srgbClr val="FF0000"/>
                </a:solidFill>
              </a:rPr>
              <a:t>Τροποποίηση </a:t>
            </a:r>
            <a:r>
              <a:rPr lang="en-US" dirty="0" smtClean="0">
                <a:solidFill>
                  <a:srgbClr val="FF0000"/>
                </a:solidFill>
              </a:rPr>
              <a:t>JM H.264</a:t>
            </a:r>
          </a:p>
          <a:p>
            <a:r>
              <a:rPr lang="el-GR" dirty="0" smtClean="0"/>
              <a:t>Αποτελέσματα </a:t>
            </a:r>
            <a:r>
              <a:rPr lang="en-US" dirty="0" smtClean="0"/>
              <a:t>VQ H.264</a:t>
            </a:r>
          </a:p>
          <a:p>
            <a:r>
              <a:rPr lang="en-US" dirty="0" smtClean="0"/>
              <a:t>VQ H.264 vs. JM H.264</a:t>
            </a:r>
          </a:p>
          <a:p>
            <a:r>
              <a:rPr lang="el-GR" dirty="0" smtClean="0"/>
              <a:t>Συμπεράσματα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86080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Τίτλος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VQ H.264 Encoder</a:t>
            </a:r>
            <a:endParaRPr lang="el-GR" b="1" dirty="0"/>
          </a:p>
        </p:txBody>
      </p:sp>
      <p:pic>
        <p:nvPicPr>
          <p:cNvPr id="4" name="3 - Θέση περιεχομένου" descr="h264.jp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71472" y="1643050"/>
            <a:ext cx="7856286" cy="4525963"/>
          </a:xfrm>
        </p:spPr>
      </p:pic>
      <p:sp>
        <p:nvSpPr>
          <p:cNvPr id="5" name="4 - Διάγραμμα ροής: Διεργασία"/>
          <p:cNvSpPr/>
          <p:nvPr/>
        </p:nvSpPr>
        <p:spPr>
          <a:xfrm>
            <a:off x="5572132" y="3429000"/>
            <a:ext cx="914400" cy="428628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VQ Macroblock</a:t>
            </a:r>
            <a:endParaRPr lang="el-GR" sz="1000" dirty="0"/>
          </a:p>
        </p:txBody>
      </p:sp>
      <p:cxnSp>
        <p:nvCxnSpPr>
          <p:cNvPr id="7" name="6 - Ευθύγραμμο βέλος σύνδεσης"/>
          <p:cNvCxnSpPr/>
          <p:nvPr/>
        </p:nvCxnSpPr>
        <p:spPr>
          <a:xfrm>
            <a:off x="4714876" y="3429000"/>
            <a:ext cx="857256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8 - Ευθύγραμμο βέλος σύνδεσης"/>
          <p:cNvCxnSpPr/>
          <p:nvPr/>
        </p:nvCxnSpPr>
        <p:spPr>
          <a:xfrm rot="10800000">
            <a:off x="4714876" y="3857628"/>
            <a:ext cx="857256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13 - Ευθύγραμμο βέλος σύνδεσης"/>
          <p:cNvCxnSpPr>
            <a:stCxn id="15" idx="2"/>
          </p:cNvCxnSpPr>
          <p:nvPr/>
        </p:nvCxnSpPr>
        <p:spPr>
          <a:xfrm rot="16200000" flipH="1">
            <a:off x="4968110" y="2682103"/>
            <a:ext cx="1478175" cy="1562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14 - TextBox"/>
          <p:cNvSpPr txBox="1"/>
          <p:nvPr/>
        </p:nvSpPr>
        <p:spPr>
          <a:xfrm>
            <a:off x="5072066" y="1643050"/>
            <a:ext cx="1254639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/>
              <a:t>VQ Codebooks</a:t>
            </a:r>
            <a:endParaRPr lang="el-GR" sz="1400" dirty="0"/>
          </a:p>
        </p:txBody>
      </p:sp>
      <p:cxnSp>
        <p:nvCxnSpPr>
          <p:cNvPr id="25" name="24 - Γωνιακή σύνδεση"/>
          <p:cNvCxnSpPr>
            <a:stCxn id="5" idx="2"/>
          </p:cNvCxnSpPr>
          <p:nvPr/>
        </p:nvCxnSpPr>
        <p:spPr>
          <a:xfrm rot="16200000" flipH="1">
            <a:off x="6765145" y="3121815"/>
            <a:ext cx="857256" cy="2328882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29 - TextBox"/>
          <p:cNvSpPr txBox="1"/>
          <p:nvPr/>
        </p:nvSpPr>
        <p:spPr>
          <a:xfrm>
            <a:off x="7072330" y="4357694"/>
            <a:ext cx="9533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VQ indices</a:t>
            </a:r>
            <a:endParaRPr lang="el-GR" sz="1400" dirty="0"/>
          </a:p>
        </p:txBody>
      </p:sp>
      <p:sp>
        <p:nvSpPr>
          <p:cNvPr id="31" name="30 - TextBox"/>
          <p:cNvSpPr txBox="1"/>
          <p:nvPr/>
        </p:nvSpPr>
        <p:spPr>
          <a:xfrm>
            <a:off x="4714876" y="3643314"/>
            <a:ext cx="8579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VQ Residuals</a:t>
            </a:r>
            <a:endParaRPr lang="el-GR" sz="1000" dirty="0"/>
          </a:p>
        </p:txBody>
      </p:sp>
      <p:sp>
        <p:nvSpPr>
          <p:cNvPr id="32" name="31 - TextBox"/>
          <p:cNvSpPr txBox="1"/>
          <p:nvPr/>
        </p:nvSpPr>
        <p:spPr>
          <a:xfrm>
            <a:off x="4786314" y="3357562"/>
            <a:ext cx="67037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Residuals</a:t>
            </a:r>
            <a:endParaRPr lang="el-GR" sz="1000" dirty="0"/>
          </a:p>
        </p:txBody>
      </p:sp>
    </p:spTree>
    <p:extLst>
      <p:ext uri="{BB962C8B-B14F-4D97-AF65-F5344CB8AC3E}">
        <p14:creationId xmlns:p14="http://schemas.microsoft.com/office/powerpoint/2010/main" val="999825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Τίτλος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VQ H.264 Decoder</a:t>
            </a:r>
            <a:endParaRPr lang="el-GR" b="1" dirty="0"/>
          </a:p>
        </p:txBody>
      </p:sp>
      <p:pic>
        <p:nvPicPr>
          <p:cNvPr id="6" name="3 - Θέση περιεχομένου" descr="h264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472" y="1643050"/>
            <a:ext cx="7856286" cy="4525963"/>
          </a:xfrm>
          <a:prstGeom prst="rect">
            <a:avLst/>
          </a:prstGeom>
        </p:spPr>
      </p:pic>
      <p:sp>
        <p:nvSpPr>
          <p:cNvPr id="7" name="6 - Διάγραμμα ροής: Διεργασία"/>
          <p:cNvSpPr/>
          <p:nvPr/>
        </p:nvSpPr>
        <p:spPr>
          <a:xfrm>
            <a:off x="5572132" y="3429000"/>
            <a:ext cx="914400" cy="428628"/>
          </a:xfrm>
          <a:prstGeom prst="flowChartProcess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iVQ Macroblock</a:t>
            </a:r>
            <a:endParaRPr lang="el-GR" sz="1000" dirty="0"/>
          </a:p>
        </p:txBody>
      </p:sp>
      <p:cxnSp>
        <p:nvCxnSpPr>
          <p:cNvPr id="9" name="8 - Ευθύγραμμο βέλος σύνδεσης"/>
          <p:cNvCxnSpPr/>
          <p:nvPr/>
        </p:nvCxnSpPr>
        <p:spPr>
          <a:xfrm rot="10800000">
            <a:off x="4714876" y="3429000"/>
            <a:ext cx="857256" cy="1588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9 - Ευθύγραμμο βέλος σύνδεσης"/>
          <p:cNvCxnSpPr>
            <a:stCxn id="11" idx="2"/>
          </p:cNvCxnSpPr>
          <p:nvPr/>
        </p:nvCxnSpPr>
        <p:spPr>
          <a:xfrm rot="16200000" flipH="1">
            <a:off x="4825234" y="2682103"/>
            <a:ext cx="1478175" cy="15622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10 - TextBox"/>
          <p:cNvSpPr txBox="1"/>
          <p:nvPr/>
        </p:nvSpPr>
        <p:spPr>
          <a:xfrm>
            <a:off x="4929190" y="1643050"/>
            <a:ext cx="1254639" cy="307777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/>
              <a:t>VQ Codebooks</a:t>
            </a:r>
            <a:endParaRPr lang="el-GR" sz="1400" dirty="0"/>
          </a:p>
        </p:txBody>
      </p:sp>
      <p:sp>
        <p:nvSpPr>
          <p:cNvPr id="14" name="13 - TextBox"/>
          <p:cNvSpPr txBox="1"/>
          <p:nvPr/>
        </p:nvSpPr>
        <p:spPr>
          <a:xfrm>
            <a:off x="4714876" y="3429000"/>
            <a:ext cx="857927" cy="24622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000" dirty="0" smtClean="0"/>
              <a:t>VQ Residuals</a:t>
            </a:r>
            <a:endParaRPr lang="el-GR" sz="1000" dirty="0"/>
          </a:p>
        </p:txBody>
      </p:sp>
      <p:cxnSp>
        <p:nvCxnSpPr>
          <p:cNvPr id="17" name="16 - Γωνιακή σύνδεση"/>
          <p:cNvCxnSpPr>
            <a:stCxn id="20" idx="2"/>
            <a:endCxn id="7" idx="0"/>
          </p:cNvCxnSpPr>
          <p:nvPr/>
        </p:nvCxnSpPr>
        <p:spPr>
          <a:xfrm rot="5400000">
            <a:off x="5907204" y="2072956"/>
            <a:ext cx="1478173" cy="1233915"/>
          </a:xfrm>
          <a:prstGeom prst="bentConnector3">
            <a:avLst>
              <a:gd name="adj1" fmla="val 76323"/>
            </a:avLst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19 - TextBox"/>
          <p:cNvSpPr txBox="1"/>
          <p:nvPr/>
        </p:nvSpPr>
        <p:spPr>
          <a:xfrm>
            <a:off x="6786578" y="1643050"/>
            <a:ext cx="953338" cy="307777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/>
              <a:t>VQ indices</a:t>
            </a:r>
            <a:endParaRPr lang="el-GR" sz="1400" dirty="0"/>
          </a:p>
        </p:txBody>
      </p:sp>
    </p:spTree>
    <p:extLst>
      <p:ext uri="{BB962C8B-B14F-4D97-AF65-F5344CB8AC3E}">
        <p14:creationId xmlns:p14="http://schemas.microsoft.com/office/powerpoint/2010/main" val="1773943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0"/>
            <a:ext cx="8229600" cy="6857999"/>
          </a:xfrm>
        </p:spPr>
        <p:txBody>
          <a:bodyPr anchor="ctr">
            <a:normAutofit/>
          </a:bodyPr>
          <a:lstStyle/>
          <a:p>
            <a:r>
              <a:rPr lang="el-GR" dirty="0" smtClean="0"/>
              <a:t>Περιγραφή Προβλήματος</a:t>
            </a:r>
          </a:p>
          <a:p>
            <a:r>
              <a:rPr lang="el-GR" dirty="0" smtClean="0"/>
              <a:t>Ψηφιακό Βίντεο</a:t>
            </a:r>
          </a:p>
          <a:p>
            <a:r>
              <a:rPr lang="el-GR" dirty="0" smtClean="0"/>
              <a:t>Θεωρία Πληροφοριών</a:t>
            </a:r>
          </a:p>
          <a:p>
            <a:r>
              <a:rPr lang="el-GR" dirty="0" smtClean="0"/>
              <a:t>Κ</a:t>
            </a:r>
            <a:r>
              <a:rPr lang="en-US" dirty="0" smtClean="0"/>
              <a:t>-means</a:t>
            </a:r>
          </a:p>
          <a:p>
            <a:r>
              <a:rPr lang="en-US" dirty="0"/>
              <a:t>VQ </a:t>
            </a:r>
            <a:r>
              <a:rPr lang="en-US" dirty="0" smtClean="0"/>
              <a:t>Training</a:t>
            </a:r>
            <a:endParaRPr lang="el-GR" dirty="0" smtClean="0"/>
          </a:p>
          <a:p>
            <a:r>
              <a:rPr lang="el-GR" dirty="0" smtClean="0"/>
              <a:t>Τροποποίηση </a:t>
            </a:r>
            <a:r>
              <a:rPr lang="en-US" dirty="0" smtClean="0"/>
              <a:t>JM H.264</a:t>
            </a:r>
          </a:p>
          <a:p>
            <a:r>
              <a:rPr lang="el-GR" dirty="0" smtClean="0">
                <a:solidFill>
                  <a:srgbClr val="FF0000"/>
                </a:solidFill>
              </a:rPr>
              <a:t>Αποτελέσματα </a:t>
            </a:r>
            <a:r>
              <a:rPr lang="en-US" dirty="0" smtClean="0">
                <a:solidFill>
                  <a:srgbClr val="FF0000"/>
                </a:solidFill>
              </a:rPr>
              <a:t>VQ H.264</a:t>
            </a:r>
          </a:p>
          <a:p>
            <a:r>
              <a:rPr lang="en-US" dirty="0" smtClean="0"/>
              <a:t>VQ H.264 vs. JM H.264</a:t>
            </a:r>
          </a:p>
          <a:p>
            <a:r>
              <a:rPr lang="el-GR" dirty="0" smtClean="0"/>
              <a:t>Συμπεράσματα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86080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b="1" dirty="0" smtClean="0"/>
              <a:t>Ασυμπίεστη Εικόνα</a:t>
            </a:r>
            <a:endParaRPr lang="el-GR" b="1" dirty="0"/>
          </a:p>
        </p:txBody>
      </p:sp>
      <p:pic>
        <p:nvPicPr>
          <p:cNvPr id="8" name="Θέση περιεχομένου 7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9018" y="1600200"/>
            <a:ext cx="4525963" cy="4525963"/>
          </a:xfrm>
        </p:spPr>
      </p:pic>
    </p:spTree>
    <p:extLst>
      <p:ext uri="{BB962C8B-B14F-4D97-AF65-F5344CB8AC3E}">
        <p14:creationId xmlns:p14="http://schemas.microsoft.com/office/powerpoint/2010/main" val="1367832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Τίτλος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VQ H.264 vs. JM H.264</a:t>
            </a:r>
            <a:endParaRPr lang="el-GR" b="1" dirty="0"/>
          </a:p>
        </p:txBody>
      </p:sp>
      <p:pic>
        <p:nvPicPr>
          <p:cNvPr id="4" name="3 - Εικόνα" descr="test1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2844" y="1928802"/>
            <a:ext cx="2861393" cy="1650804"/>
          </a:xfrm>
          <a:prstGeom prst="rect">
            <a:avLst/>
          </a:prstGeom>
        </p:spPr>
      </p:pic>
      <p:pic>
        <p:nvPicPr>
          <p:cNvPr id="5" name="4 - Εικόνα" descr="test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3240" y="1357298"/>
            <a:ext cx="2861393" cy="1650804"/>
          </a:xfrm>
          <a:prstGeom prst="rect">
            <a:avLst/>
          </a:prstGeom>
        </p:spPr>
      </p:pic>
      <p:pic>
        <p:nvPicPr>
          <p:cNvPr id="6" name="5 - Εικόνα" descr="test3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143636" y="1857364"/>
            <a:ext cx="2861393" cy="1650804"/>
          </a:xfrm>
          <a:prstGeom prst="rect">
            <a:avLst/>
          </a:prstGeom>
        </p:spPr>
      </p:pic>
      <p:pic>
        <p:nvPicPr>
          <p:cNvPr id="7" name="6 - Εικόνα" descr="test4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85786" y="4071942"/>
            <a:ext cx="3302022" cy="1857388"/>
          </a:xfrm>
          <a:prstGeom prst="rect">
            <a:avLst/>
          </a:prstGeom>
        </p:spPr>
      </p:pic>
      <p:pic>
        <p:nvPicPr>
          <p:cNvPr id="8" name="7 - Εικόνα" descr="test5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429256" y="4214818"/>
            <a:ext cx="2861393" cy="1650804"/>
          </a:xfrm>
          <a:prstGeom prst="rect">
            <a:avLst/>
          </a:prstGeom>
        </p:spPr>
      </p:pic>
      <p:sp>
        <p:nvSpPr>
          <p:cNvPr id="9" name="8 - Ορθογώνιο"/>
          <p:cNvSpPr/>
          <p:nvPr/>
        </p:nvSpPr>
        <p:spPr>
          <a:xfrm>
            <a:off x="142844" y="2643182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1</a:t>
            </a:r>
            <a:endParaRPr lang="el-GR" sz="54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10" name="9 - Ορθογώνιο"/>
          <p:cNvSpPr/>
          <p:nvPr/>
        </p:nvSpPr>
        <p:spPr>
          <a:xfrm>
            <a:off x="3143240" y="2071678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2</a:t>
            </a:r>
            <a:endParaRPr lang="el-GR" sz="54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11" name="10 - Ορθογώνιο"/>
          <p:cNvSpPr/>
          <p:nvPr/>
        </p:nvSpPr>
        <p:spPr>
          <a:xfrm>
            <a:off x="5429256" y="4929198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5</a:t>
            </a:r>
            <a:endParaRPr lang="el-GR" sz="54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12" name="11 - Ορθογώνιο"/>
          <p:cNvSpPr/>
          <p:nvPr/>
        </p:nvSpPr>
        <p:spPr>
          <a:xfrm>
            <a:off x="6143636" y="2571744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3</a:t>
            </a:r>
            <a:endParaRPr lang="el-GR" sz="54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13" name="12 - Ορθογώνιο"/>
          <p:cNvSpPr/>
          <p:nvPr/>
        </p:nvSpPr>
        <p:spPr>
          <a:xfrm>
            <a:off x="785786" y="5000636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4</a:t>
            </a:r>
            <a:endParaRPr lang="el-GR" sz="54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58183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l-GR" b="1" dirty="0" smtClean="0"/>
              <a:t>Αποτελέσματα </a:t>
            </a:r>
            <a:r>
              <a:rPr lang="en-US" b="1" dirty="0" smtClean="0"/>
              <a:t>VQ H.264</a:t>
            </a:r>
            <a:endParaRPr lang="el-GR" b="1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2305901"/>
              </p:ext>
            </p:extLst>
          </p:nvPr>
        </p:nvGraphicFramePr>
        <p:xfrm>
          <a:off x="2232000" y="2025000"/>
          <a:ext cx="4680000" cy="2808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68000"/>
                <a:gridCol w="468000"/>
                <a:gridCol w="468000"/>
                <a:gridCol w="468000"/>
                <a:gridCol w="468000"/>
                <a:gridCol w="468000"/>
                <a:gridCol w="468000"/>
                <a:gridCol w="468000"/>
                <a:gridCol w="468000"/>
                <a:gridCol w="468000"/>
              </a:tblGrid>
              <a:tr h="468000">
                <a:tc>
                  <a:txBody>
                    <a:bodyPr/>
                    <a:lstStyle/>
                    <a:p>
                      <a:pPr algn="ctr" fontAlgn="b"/>
                      <a:endParaRPr lang="el-G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YI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YU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YV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PI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PU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PV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BI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BU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BV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  <a:tr h="4680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test1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l-GR" sz="1100" u="none" strike="noStrike">
                          <a:effectLst/>
                        </a:rPr>
                        <a:t>35,2</a:t>
                      </a:r>
                      <a:endParaRPr lang="el-GR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l-GR" sz="1100" u="none" strike="noStrike">
                          <a:effectLst/>
                        </a:rPr>
                        <a:t>39,72</a:t>
                      </a:r>
                      <a:endParaRPr lang="el-GR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l-GR" sz="1100" u="none" strike="noStrike">
                          <a:effectLst/>
                        </a:rPr>
                        <a:t>39,67</a:t>
                      </a:r>
                      <a:endParaRPr lang="el-GR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l-GR" sz="1100" u="none" strike="noStrike">
                          <a:effectLst/>
                        </a:rPr>
                        <a:t>41,2</a:t>
                      </a:r>
                      <a:endParaRPr lang="el-GR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l-GR" sz="1100" u="none" strike="noStrike">
                          <a:effectLst/>
                        </a:rPr>
                        <a:t>43,91</a:t>
                      </a:r>
                      <a:endParaRPr lang="el-GR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l-GR" sz="1100" u="none" strike="noStrike">
                          <a:effectLst/>
                        </a:rPr>
                        <a:t>43,87</a:t>
                      </a:r>
                      <a:endParaRPr lang="el-GR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l-GR" sz="1100" u="none" strike="noStrike">
                          <a:effectLst/>
                        </a:rPr>
                        <a:t>43,00</a:t>
                      </a:r>
                      <a:endParaRPr lang="el-GR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l-GR" sz="1100" u="none" strike="noStrike">
                          <a:effectLst/>
                        </a:rPr>
                        <a:t>45,1</a:t>
                      </a:r>
                      <a:endParaRPr lang="el-GR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l-GR" sz="1100" u="none" strike="noStrike">
                          <a:effectLst/>
                        </a:rPr>
                        <a:t>45,22 </a:t>
                      </a:r>
                      <a:endParaRPr lang="el-GR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  <a:tr h="4680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test2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l-GR" sz="1100" u="none" strike="noStrike">
                          <a:effectLst/>
                        </a:rPr>
                        <a:t>35,5</a:t>
                      </a:r>
                      <a:endParaRPr lang="el-GR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l-GR" sz="1100" u="none" strike="noStrike">
                          <a:effectLst/>
                        </a:rPr>
                        <a:t>41,1</a:t>
                      </a:r>
                      <a:endParaRPr lang="el-GR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l-GR" sz="1100" u="none" strike="noStrike">
                          <a:effectLst/>
                        </a:rPr>
                        <a:t>42,83</a:t>
                      </a:r>
                      <a:endParaRPr lang="el-GR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l-GR" sz="1100" u="none" strike="noStrike" dirty="0">
                          <a:effectLst/>
                        </a:rPr>
                        <a:t>38,9</a:t>
                      </a:r>
                      <a:endParaRPr lang="el-G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l-GR" sz="1100" u="none" strike="noStrike">
                          <a:effectLst/>
                        </a:rPr>
                        <a:t>41,53</a:t>
                      </a:r>
                      <a:endParaRPr lang="el-GR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l-GR" sz="1100" u="none" strike="noStrike">
                          <a:effectLst/>
                        </a:rPr>
                        <a:t>43,28</a:t>
                      </a:r>
                      <a:endParaRPr lang="el-GR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l-GR" sz="1100" u="none" strike="noStrike">
                          <a:effectLst/>
                        </a:rPr>
                        <a:t>40,38</a:t>
                      </a:r>
                      <a:endParaRPr lang="el-GR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l-GR" sz="1100" u="none" strike="noStrike">
                          <a:effectLst/>
                        </a:rPr>
                        <a:t>43</a:t>
                      </a:r>
                      <a:endParaRPr lang="el-GR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l-GR" sz="1100" u="none" strike="noStrike">
                          <a:effectLst/>
                        </a:rPr>
                        <a:t>44,71 </a:t>
                      </a:r>
                      <a:endParaRPr lang="el-GR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  <a:tr h="4680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test3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l-GR" sz="1100" u="none" strike="noStrike">
                          <a:effectLst/>
                        </a:rPr>
                        <a:t>30,7</a:t>
                      </a:r>
                      <a:endParaRPr lang="el-GR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l-GR" sz="1100" u="none" strike="noStrike">
                          <a:effectLst/>
                        </a:rPr>
                        <a:t>39,86</a:t>
                      </a:r>
                      <a:endParaRPr lang="el-GR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l-GR" sz="1100" u="none" strike="noStrike">
                          <a:effectLst/>
                        </a:rPr>
                        <a:t>41</a:t>
                      </a:r>
                      <a:endParaRPr lang="el-GR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l-GR" sz="1100" u="none" strike="noStrike">
                          <a:effectLst/>
                        </a:rPr>
                        <a:t>36,7</a:t>
                      </a:r>
                      <a:endParaRPr lang="el-GR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l-GR" sz="1100" u="none" strike="noStrike">
                          <a:effectLst/>
                        </a:rPr>
                        <a:t>42,64</a:t>
                      </a:r>
                      <a:endParaRPr lang="el-GR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l-GR" sz="1100" u="none" strike="noStrike">
                          <a:effectLst/>
                        </a:rPr>
                        <a:t>43,76</a:t>
                      </a:r>
                      <a:endParaRPr lang="el-GR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l-GR" sz="1100" u="none" strike="noStrike">
                          <a:effectLst/>
                        </a:rPr>
                        <a:t>38,00</a:t>
                      </a:r>
                      <a:endParaRPr lang="el-GR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l-GR" sz="1100" u="none" strike="noStrike">
                          <a:effectLst/>
                        </a:rPr>
                        <a:t>43,7</a:t>
                      </a:r>
                      <a:endParaRPr lang="el-GR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l-GR" sz="1100" u="none" strike="noStrike">
                          <a:effectLst/>
                        </a:rPr>
                        <a:t>44,90 </a:t>
                      </a:r>
                      <a:endParaRPr lang="el-GR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  <a:tr h="4680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test4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l-GR" sz="1100" u="none" strike="noStrike">
                          <a:effectLst/>
                        </a:rPr>
                        <a:t>44,1</a:t>
                      </a:r>
                      <a:endParaRPr lang="el-GR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l-GR" sz="1100" u="none" strike="noStrike">
                          <a:effectLst/>
                        </a:rPr>
                        <a:t>47,36</a:t>
                      </a:r>
                      <a:endParaRPr lang="el-GR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l-GR" sz="1100" u="none" strike="noStrike">
                          <a:effectLst/>
                        </a:rPr>
                        <a:t>47,91</a:t>
                      </a:r>
                      <a:endParaRPr lang="el-GR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l-GR" sz="1100" u="none" strike="noStrike">
                          <a:effectLst/>
                        </a:rPr>
                        <a:t>46</a:t>
                      </a:r>
                      <a:endParaRPr lang="el-GR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l-GR" sz="1100" u="none" strike="noStrike">
                          <a:effectLst/>
                        </a:rPr>
                        <a:t>47,2</a:t>
                      </a:r>
                      <a:endParaRPr lang="el-GR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l-GR" sz="1100" u="none" strike="noStrike">
                          <a:effectLst/>
                        </a:rPr>
                        <a:t>47,75</a:t>
                      </a:r>
                      <a:endParaRPr lang="el-GR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l-GR" sz="1100" u="none" strike="noStrike">
                          <a:effectLst/>
                        </a:rPr>
                        <a:t>46,55</a:t>
                      </a:r>
                      <a:endParaRPr lang="el-GR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l-GR" sz="1100" u="none" strike="noStrike">
                          <a:effectLst/>
                        </a:rPr>
                        <a:t>47,4</a:t>
                      </a:r>
                      <a:endParaRPr lang="el-GR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l-GR" sz="1100" u="none" strike="noStrike">
                          <a:effectLst/>
                        </a:rPr>
                        <a:t>48,05 </a:t>
                      </a:r>
                      <a:endParaRPr lang="el-GR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  <a:tr h="4680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test5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l-GR" sz="1100" u="none" strike="noStrike">
                          <a:effectLst/>
                        </a:rPr>
                        <a:t>37</a:t>
                      </a:r>
                      <a:endParaRPr lang="el-GR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l-GR" sz="1100" u="none" strike="noStrike">
                          <a:effectLst/>
                        </a:rPr>
                        <a:t>50,12</a:t>
                      </a:r>
                      <a:endParaRPr lang="el-GR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l-GR" sz="1100" u="none" strike="noStrike">
                          <a:effectLst/>
                        </a:rPr>
                        <a:t>48,7</a:t>
                      </a:r>
                      <a:endParaRPr lang="el-GR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l-GR" sz="1100" u="none" strike="noStrike">
                          <a:effectLst/>
                        </a:rPr>
                        <a:t>44</a:t>
                      </a:r>
                      <a:endParaRPr lang="el-GR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l-GR" sz="1100" u="none" strike="noStrike">
                          <a:effectLst/>
                        </a:rPr>
                        <a:t>49,9</a:t>
                      </a:r>
                      <a:endParaRPr lang="el-GR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l-GR" sz="1100" u="none" strike="noStrike">
                          <a:effectLst/>
                        </a:rPr>
                        <a:t>49,65</a:t>
                      </a:r>
                      <a:endParaRPr lang="el-GR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l-GR" sz="1100" u="none" strike="noStrike">
                          <a:effectLst/>
                        </a:rPr>
                        <a:t>44,78</a:t>
                      </a:r>
                      <a:endParaRPr lang="el-GR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l-GR" sz="1100" u="none" strike="noStrike">
                          <a:effectLst/>
                        </a:rPr>
                        <a:t>50,5</a:t>
                      </a:r>
                      <a:endParaRPr lang="el-GR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l-GR" sz="1100" u="none" strike="noStrike" dirty="0">
                          <a:effectLst/>
                        </a:rPr>
                        <a:t>50,29 </a:t>
                      </a:r>
                      <a:endParaRPr lang="el-G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13845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0"/>
            <a:ext cx="8686800" cy="6857999"/>
          </a:xfrm>
        </p:spPr>
        <p:txBody>
          <a:bodyPr anchor="ctr">
            <a:normAutofit/>
          </a:bodyPr>
          <a:lstStyle/>
          <a:p>
            <a:r>
              <a:rPr lang="el-GR" dirty="0" smtClean="0"/>
              <a:t>Περιγραφή Προβλήματος</a:t>
            </a:r>
          </a:p>
          <a:p>
            <a:r>
              <a:rPr lang="el-GR" dirty="0" smtClean="0"/>
              <a:t>Ψηφιακό Βίντεο</a:t>
            </a:r>
          </a:p>
          <a:p>
            <a:r>
              <a:rPr lang="el-GR" dirty="0" smtClean="0"/>
              <a:t>Θεωρία Πληροφοριών</a:t>
            </a:r>
          </a:p>
          <a:p>
            <a:r>
              <a:rPr lang="en-US" dirty="0" smtClean="0"/>
              <a:t>K-means</a:t>
            </a:r>
          </a:p>
          <a:p>
            <a:r>
              <a:rPr lang="en-US" dirty="0"/>
              <a:t>VQ </a:t>
            </a:r>
            <a:r>
              <a:rPr lang="en-US" dirty="0" smtClean="0"/>
              <a:t>Training</a:t>
            </a:r>
          </a:p>
          <a:p>
            <a:r>
              <a:rPr lang="el-GR" dirty="0" smtClean="0"/>
              <a:t>Τροποποίηση </a:t>
            </a:r>
            <a:r>
              <a:rPr lang="en-US" dirty="0" smtClean="0"/>
              <a:t>JM H.264</a:t>
            </a:r>
          </a:p>
          <a:p>
            <a:r>
              <a:rPr lang="el-GR" dirty="0" smtClean="0"/>
              <a:t>Αποτελέσματα </a:t>
            </a:r>
            <a:r>
              <a:rPr lang="en-US" dirty="0" smtClean="0"/>
              <a:t>VQ H.264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VQ H.264 vs. JM H.264</a:t>
            </a:r>
          </a:p>
          <a:p>
            <a:r>
              <a:rPr lang="el-GR" dirty="0" smtClean="0"/>
              <a:t>Συμπεράσματα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86080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Τίτλος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b="1" dirty="0" smtClean="0"/>
              <a:t>Σύγκριση Mbits</a:t>
            </a:r>
            <a:endParaRPr lang="el-GR" b="1" dirty="0"/>
          </a:p>
        </p:txBody>
      </p:sp>
      <p:pic>
        <p:nvPicPr>
          <p:cNvPr id="4" name="3 - Θέση περιεχομένου" descr="compare1.jp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52000" y="2234405"/>
            <a:ext cx="6840000" cy="3730909"/>
          </a:xfrm>
        </p:spPr>
      </p:pic>
    </p:spTree>
    <p:extLst>
      <p:ext uri="{BB962C8B-B14F-4D97-AF65-F5344CB8AC3E}">
        <p14:creationId xmlns:p14="http://schemas.microsoft.com/office/powerpoint/2010/main" val="1380922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Τίτλος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l-GR" b="1" dirty="0" smtClean="0"/>
              <a:t>Σύγκριση Πολυπλοκότητας </a:t>
            </a:r>
            <a:r>
              <a:rPr lang="en-US" b="1" dirty="0" smtClean="0"/>
              <a:t>Encoding</a:t>
            </a:r>
            <a:endParaRPr lang="el-GR" b="1" dirty="0"/>
          </a:p>
        </p:txBody>
      </p:sp>
      <p:pic>
        <p:nvPicPr>
          <p:cNvPr id="4" name="3 - Θέση περιεχομένου" descr="compare2.jp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51620" y="1700808"/>
            <a:ext cx="6840760" cy="4110145"/>
          </a:xfrm>
        </p:spPr>
      </p:pic>
    </p:spTree>
    <p:extLst>
      <p:ext uri="{BB962C8B-B14F-4D97-AF65-F5344CB8AC3E}">
        <p14:creationId xmlns:p14="http://schemas.microsoft.com/office/powerpoint/2010/main" val="1819818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Τίτλος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l-GR" b="1" dirty="0" smtClean="0"/>
              <a:t>Σύγκριση Πολυπλοκότητας </a:t>
            </a:r>
            <a:r>
              <a:rPr lang="en-US" b="1" dirty="0" smtClean="0"/>
              <a:t>Decoding</a:t>
            </a:r>
            <a:endParaRPr lang="el-GR" b="1" dirty="0"/>
          </a:p>
        </p:txBody>
      </p:sp>
      <p:pic>
        <p:nvPicPr>
          <p:cNvPr id="4" name="3 - Θέση περιεχομένου" descr="compare3.jp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87624" y="2132856"/>
            <a:ext cx="6840000" cy="4109687"/>
          </a:xfrm>
        </p:spPr>
      </p:pic>
    </p:spTree>
    <p:extLst>
      <p:ext uri="{BB962C8B-B14F-4D97-AF65-F5344CB8AC3E}">
        <p14:creationId xmlns:p14="http://schemas.microsoft.com/office/powerpoint/2010/main" val="230539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0"/>
            <a:ext cx="8229600" cy="6857999"/>
          </a:xfrm>
        </p:spPr>
        <p:txBody>
          <a:bodyPr anchor="ctr">
            <a:normAutofit/>
          </a:bodyPr>
          <a:lstStyle/>
          <a:p>
            <a:r>
              <a:rPr lang="el-GR" dirty="0" smtClean="0"/>
              <a:t>Περιγραφή Προβλήματος</a:t>
            </a:r>
          </a:p>
          <a:p>
            <a:r>
              <a:rPr lang="el-GR" dirty="0" smtClean="0"/>
              <a:t>Ψηφιακό Βίντεο</a:t>
            </a:r>
          </a:p>
          <a:p>
            <a:r>
              <a:rPr lang="el-GR" dirty="0" smtClean="0"/>
              <a:t>Θεωρία Πληροφοριών</a:t>
            </a:r>
          </a:p>
          <a:p>
            <a:r>
              <a:rPr lang="en-US" dirty="0" smtClean="0"/>
              <a:t>K-means</a:t>
            </a:r>
          </a:p>
          <a:p>
            <a:r>
              <a:rPr lang="en-US" dirty="0"/>
              <a:t>VQ </a:t>
            </a:r>
            <a:r>
              <a:rPr lang="en-US" dirty="0" smtClean="0"/>
              <a:t>Training</a:t>
            </a:r>
          </a:p>
          <a:p>
            <a:r>
              <a:rPr lang="el-GR" dirty="0" smtClean="0"/>
              <a:t>Τροποποίηση </a:t>
            </a:r>
            <a:r>
              <a:rPr lang="en-US" dirty="0" smtClean="0"/>
              <a:t>JM H.264</a:t>
            </a:r>
          </a:p>
          <a:p>
            <a:r>
              <a:rPr lang="el-GR" dirty="0" smtClean="0"/>
              <a:t>Αποτελέσματα </a:t>
            </a:r>
            <a:r>
              <a:rPr lang="en-US" dirty="0" smtClean="0"/>
              <a:t>VQ H.264</a:t>
            </a:r>
          </a:p>
          <a:p>
            <a:r>
              <a:rPr lang="en-US" dirty="0" smtClean="0"/>
              <a:t>VQ H.264 vs. JM H.264</a:t>
            </a:r>
          </a:p>
          <a:p>
            <a:r>
              <a:rPr lang="el-GR" dirty="0" smtClean="0">
                <a:solidFill>
                  <a:srgbClr val="FF0000"/>
                </a:solidFill>
              </a:rPr>
              <a:t>Συμπεράσματα</a:t>
            </a:r>
            <a:endParaRPr lang="en-US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6080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Τίτλος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b="1" dirty="0" smtClean="0"/>
              <a:t>Συμπεράσματα</a:t>
            </a:r>
            <a:endParaRPr lang="el-GR" b="1" dirty="0"/>
          </a:p>
        </p:txBody>
      </p:sp>
      <p:sp>
        <p:nvSpPr>
          <p:cNvPr id="3" name="2 - Θέση περιεχομένου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endParaRPr lang="en-US" sz="2700" dirty="0" smtClean="0"/>
          </a:p>
          <a:p>
            <a:pPr>
              <a:buFont typeface="Wingdings" pitchFamily="2" charset="2"/>
              <a:buChar char="ü"/>
            </a:pPr>
            <a:r>
              <a:rPr lang="el-GR" sz="2700" dirty="0" smtClean="0"/>
              <a:t>Καλύτερη απόδοση του </a:t>
            </a:r>
            <a:r>
              <a:rPr lang="en-US" sz="2700" dirty="0" smtClean="0"/>
              <a:t>VQ </a:t>
            </a:r>
            <a:r>
              <a:rPr lang="el-GR" sz="2700" dirty="0" smtClean="0"/>
              <a:t>και ιδιαίτερα </a:t>
            </a:r>
            <a:r>
              <a:rPr lang="el-GR" sz="2700" dirty="0" smtClean="0"/>
              <a:t>στα </a:t>
            </a:r>
            <a:r>
              <a:rPr lang="el-GR" sz="2700" dirty="0" smtClean="0"/>
              <a:t>δύσκολα βίντεο</a:t>
            </a:r>
            <a:br>
              <a:rPr lang="el-GR" sz="2700" dirty="0" smtClean="0"/>
            </a:br>
            <a:endParaRPr lang="el-GR" sz="2700" dirty="0" smtClean="0"/>
          </a:p>
          <a:p>
            <a:pPr>
              <a:buFont typeface="Wingdings" pitchFamily="2" charset="2"/>
              <a:buChar char="ü"/>
            </a:pPr>
            <a:r>
              <a:rPr lang="el-GR" sz="2700" dirty="0" smtClean="0"/>
              <a:t>Εύκολη και γρήγορη βελτίωση των </a:t>
            </a:r>
            <a:r>
              <a:rPr lang="en-US" sz="2700" dirty="0" smtClean="0"/>
              <a:t>codebooks</a:t>
            </a:r>
            <a:br>
              <a:rPr lang="en-US" sz="2700" dirty="0" smtClean="0"/>
            </a:br>
            <a:endParaRPr lang="en-US" sz="2700" dirty="0"/>
          </a:p>
          <a:p>
            <a:pPr>
              <a:buFont typeface="Wingdings" pitchFamily="2" charset="2"/>
              <a:buChar char="ü"/>
            </a:pPr>
            <a:r>
              <a:rPr lang="el-GR" sz="2700" dirty="0" smtClean="0"/>
              <a:t>Μείωση </a:t>
            </a:r>
            <a:r>
              <a:rPr lang="el-GR" sz="2700" dirty="0"/>
              <a:t>πολυπλοκότητας </a:t>
            </a:r>
            <a:r>
              <a:rPr lang="el-GR" sz="2700" dirty="0" smtClean="0"/>
              <a:t>του </a:t>
            </a:r>
            <a:r>
              <a:rPr lang="en-US" sz="2700" dirty="0" smtClean="0"/>
              <a:t>decoder</a:t>
            </a:r>
            <a:r>
              <a:rPr lang="en-US" sz="2700" dirty="0" smtClean="0"/>
              <a:t/>
            </a:r>
            <a:br>
              <a:rPr lang="en-US" sz="2700" dirty="0" smtClean="0"/>
            </a:br>
            <a:endParaRPr lang="en-US" sz="2700" dirty="0" smtClean="0"/>
          </a:p>
          <a:p>
            <a:r>
              <a:rPr lang="el-GR" sz="2700" dirty="0" smtClean="0"/>
              <a:t>Μεγάλη αύξηση της πολυπλοκότητας του </a:t>
            </a:r>
            <a:r>
              <a:rPr lang="en-US" sz="2700" dirty="0" smtClean="0"/>
              <a:t>encoder</a:t>
            </a:r>
            <a:endParaRPr lang="el-GR" sz="2700" dirty="0"/>
          </a:p>
          <a:p>
            <a:pPr>
              <a:buFont typeface="Wingdings" pitchFamily="2" charset="2"/>
              <a:buChar char="ü"/>
            </a:pPr>
            <a:endParaRPr lang="en-US" sz="2700" dirty="0" smtClean="0"/>
          </a:p>
          <a:p>
            <a:r>
              <a:rPr lang="el-GR" sz="2700" dirty="0" smtClean="0"/>
              <a:t>Μεγάλη απόκλιση του </a:t>
            </a:r>
            <a:r>
              <a:rPr lang="en-US" sz="2700" dirty="0" smtClean="0"/>
              <a:t>PSNR </a:t>
            </a:r>
            <a:r>
              <a:rPr lang="el-GR" sz="2700" dirty="0" smtClean="0"/>
              <a:t>κάθε συνιστώσας</a:t>
            </a:r>
            <a:r>
              <a:rPr lang="en-US" sz="2700" dirty="0" smtClean="0"/>
              <a:t/>
            </a:r>
            <a:br>
              <a:rPr lang="en-US" sz="2700" dirty="0" smtClean="0"/>
            </a:br>
            <a:endParaRPr lang="el-GR" sz="2700" dirty="0" smtClean="0"/>
          </a:p>
          <a:p>
            <a:endParaRPr lang="el-GR" sz="2700" dirty="0" smtClean="0"/>
          </a:p>
        </p:txBody>
      </p:sp>
    </p:spTree>
    <p:extLst>
      <p:ext uri="{BB962C8B-B14F-4D97-AF65-F5344CB8AC3E}">
        <p14:creationId xmlns:p14="http://schemas.microsoft.com/office/powerpoint/2010/main" val="1206303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43.07dB</a:t>
            </a:r>
            <a:endParaRPr lang="el-GR" b="1" dirty="0"/>
          </a:p>
        </p:txBody>
      </p:sp>
      <p:pic>
        <p:nvPicPr>
          <p:cNvPr id="6" name="Θέση περιεχομένου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9018" y="1600200"/>
            <a:ext cx="4525963" cy="4525963"/>
          </a:xfrm>
        </p:spPr>
      </p:pic>
    </p:spTree>
    <p:extLst>
      <p:ext uri="{BB962C8B-B14F-4D97-AF65-F5344CB8AC3E}">
        <p14:creationId xmlns:p14="http://schemas.microsoft.com/office/powerpoint/2010/main" val="2198729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38.19dB</a:t>
            </a:r>
            <a:endParaRPr lang="el-GR" b="1" dirty="0"/>
          </a:p>
        </p:txBody>
      </p:sp>
      <p:pic>
        <p:nvPicPr>
          <p:cNvPr id="6" name="Θέση περιεχομένου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9018" y="1600200"/>
            <a:ext cx="4525963" cy="4525963"/>
          </a:xfrm>
        </p:spPr>
      </p:pic>
    </p:spTree>
    <p:extLst>
      <p:ext uri="{BB962C8B-B14F-4D97-AF65-F5344CB8AC3E}">
        <p14:creationId xmlns:p14="http://schemas.microsoft.com/office/powerpoint/2010/main" val="1008147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32.76dB</a:t>
            </a:r>
            <a:endParaRPr lang="el-GR" b="1" dirty="0"/>
          </a:p>
        </p:txBody>
      </p:sp>
      <p:pic>
        <p:nvPicPr>
          <p:cNvPr id="8" name="Θέση περιεχομένου 7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9018" y="1600200"/>
            <a:ext cx="4525963" cy="4525963"/>
          </a:xfrm>
        </p:spPr>
      </p:pic>
    </p:spTree>
    <p:extLst>
      <p:ext uri="{BB962C8B-B14F-4D97-AF65-F5344CB8AC3E}">
        <p14:creationId xmlns:p14="http://schemas.microsoft.com/office/powerpoint/2010/main" val="3901381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0"/>
            <a:ext cx="8229600" cy="6857999"/>
          </a:xfrm>
        </p:spPr>
        <p:txBody>
          <a:bodyPr anchor="ctr">
            <a:normAutofit/>
          </a:bodyPr>
          <a:lstStyle/>
          <a:p>
            <a:r>
              <a:rPr lang="el-GR" dirty="0" smtClean="0"/>
              <a:t>Περιγραφή Προβλήματος</a:t>
            </a:r>
          </a:p>
          <a:p>
            <a:r>
              <a:rPr lang="el-GR" dirty="0" smtClean="0">
                <a:solidFill>
                  <a:srgbClr val="FF0000"/>
                </a:solidFill>
              </a:rPr>
              <a:t>Ψηφιακό Βίντεο</a:t>
            </a:r>
          </a:p>
          <a:p>
            <a:r>
              <a:rPr lang="el-GR" dirty="0" smtClean="0"/>
              <a:t>Θεωρία Πληροφοριών</a:t>
            </a:r>
          </a:p>
          <a:p>
            <a:r>
              <a:rPr lang="en-US" dirty="0" smtClean="0"/>
              <a:t>K-means</a:t>
            </a:r>
          </a:p>
          <a:p>
            <a:r>
              <a:rPr lang="en-US" dirty="0"/>
              <a:t>VQ </a:t>
            </a:r>
            <a:r>
              <a:rPr lang="en-US" dirty="0" smtClean="0"/>
              <a:t>Training</a:t>
            </a:r>
          </a:p>
          <a:p>
            <a:r>
              <a:rPr lang="el-GR" dirty="0" smtClean="0"/>
              <a:t>Τροποποίηση </a:t>
            </a:r>
            <a:r>
              <a:rPr lang="en-US" dirty="0" smtClean="0"/>
              <a:t>JM H.264</a:t>
            </a:r>
          </a:p>
          <a:p>
            <a:r>
              <a:rPr lang="el-GR" dirty="0" smtClean="0"/>
              <a:t>Αποτελέσματα </a:t>
            </a:r>
            <a:r>
              <a:rPr lang="en-US" dirty="0" smtClean="0"/>
              <a:t>VQ H.264</a:t>
            </a:r>
          </a:p>
          <a:p>
            <a:r>
              <a:rPr lang="en-US" dirty="0" smtClean="0"/>
              <a:t>VQ H.264 vs. JM H.264</a:t>
            </a:r>
          </a:p>
          <a:p>
            <a:r>
              <a:rPr lang="el-GR" dirty="0" smtClean="0"/>
              <a:t>Συμπεράσματα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86080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b="1" dirty="0" smtClean="0"/>
              <a:t>Ψηφιακό Βίντεο</a:t>
            </a:r>
            <a:endParaRPr lang="el-GR" b="1" dirty="0"/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l-GR" dirty="0"/>
              <a:t>Α</a:t>
            </a:r>
            <a:r>
              <a:rPr lang="el-GR" dirty="0" smtClean="0"/>
              <a:t>ποτελείται </a:t>
            </a:r>
            <a:r>
              <a:rPr lang="el-GR" dirty="0"/>
              <a:t>από μία σειρά καρέ </a:t>
            </a:r>
            <a:r>
              <a:rPr lang="el-GR" dirty="0" smtClean="0"/>
              <a:t>που αναπαράγονται με σταθερό ρυθμό</a:t>
            </a:r>
            <a:r>
              <a:rPr lang="en-US" dirty="0" smtClean="0"/>
              <a:t> (25 </a:t>
            </a:r>
            <a:r>
              <a:rPr lang="el-GR" dirty="0" smtClean="0"/>
              <a:t>ή 30</a:t>
            </a:r>
            <a:r>
              <a:rPr lang="en-US" dirty="0" smtClean="0"/>
              <a:t>Hz)</a:t>
            </a:r>
            <a:endParaRPr lang="el-GR" dirty="0" smtClean="0"/>
          </a:p>
          <a:p>
            <a:endParaRPr lang="el-GR" dirty="0" smtClean="0"/>
          </a:p>
          <a:p>
            <a:r>
              <a:rPr lang="el-GR" dirty="0" smtClean="0"/>
              <a:t>Καρέ είναι μια σειρά από </a:t>
            </a:r>
            <a:r>
              <a:rPr lang="en-US" dirty="0" smtClean="0"/>
              <a:t>pixels </a:t>
            </a:r>
            <a:r>
              <a:rPr lang="el-GR" dirty="0" smtClean="0"/>
              <a:t>τοποθετημένα στον δυσδιάστατο χώρο. Οι διαστάσεις του καθορίζουν την ανάλυση του βίντεο</a:t>
            </a:r>
          </a:p>
          <a:p>
            <a:endParaRPr lang="en-US" dirty="0" smtClean="0"/>
          </a:p>
          <a:p>
            <a:r>
              <a:rPr lang="el-GR" dirty="0" smtClean="0"/>
              <a:t>Κάθε </a:t>
            </a:r>
            <a:r>
              <a:rPr lang="en-US" dirty="0" smtClean="0"/>
              <a:t>pixel </a:t>
            </a:r>
            <a:r>
              <a:rPr lang="el-GR" dirty="0" smtClean="0"/>
              <a:t>έχει ένα βάθος (8 – 14</a:t>
            </a:r>
            <a:r>
              <a:rPr lang="en-US" dirty="0" smtClean="0"/>
              <a:t>bits)</a:t>
            </a:r>
            <a:endParaRPr lang="el-GR" dirty="0" smtClean="0"/>
          </a:p>
          <a:p>
            <a:endParaRPr lang="el-GR" dirty="0" smtClean="0"/>
          </a:p>
          <a:p>
            <a:r>
              <a:rPr lang="el-GR" dirty="0"/>
              <a:t>Το κάθε καρέ απεικονίζεται σε ένα </a:t>
            </a:r>
            <a:r>
              <a:rPr lang="el-GR" dirty="0" smtClean="0"/>
              <a:t>χώρο χρωμάτων </a:t>
            </a:r>
            <a:r>
              <a:rPr lang="el-GR" dirty="0"/>
              <a:t>που ονομάζεται YUV, οπού το Y είναι η </a:t>
            </a:r>
            <a:r>
              <a:rPr lang="el-GR" dirty="0" smtClean="0"/>
              <a:t>φωτεινότητα </a:t>
            </a:r>
            <a:r>
              <a:rPr lang="el-GR" dirty="0"/>
              <a:t>και το U,V η </a:t>
            </a:r>
            <a:r>
              <a:rPr lang="el-GR" dirty="0" smtClean="0"/>
              <a:t>χρωματικότητα</a:t>
            </a:r>
          </a:p>
          <a:p>
            <a:pPr marL="0" indent="0">
              <a:buNone/>
            </a:pP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338563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Θέμα του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764</TotalTime>
  <Words>1215</Words>
  <Application>Microsoft Office PowerPoint</Application>
  <PresentationFormat>On-screen Show (4:3)</PresentationFormat>
  <Paragraphs>467</Paragraphs>
  <Slides>47</Slides>
  <Notes>47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48" baseType="lpstr">
      <vt:lpstr>Office Theme</vt:lpstr>
      <vt:lpstr>Κβαντοποίηση Διανυσμάτων σε Κωδικοποιητές Βίντεο</vt:lpstr>
      <vt:lpstr>PowerPoint Presentation</vt:lpstr>
      <vt:lpstr>Περιγραφή Προβλήματος</vt:lpstr>
      <vt:lpstr>Ασυμπίεστη Εικόνα</vt:lpstr>
      <vt:lpstr>43.07dB</vt:lpstr>
      <vt:lpstr>38.19dB</vt:lpstr>
      <vt:lpstr>32.76dB</vt:lpstr>
      <vt:lpstr>PowerPoint Presentation</vt:lpstr>
      <vt:lpstr>Ψηφιακό Βίντεο</vt:lpstr>
      <vt:lpstr>Συνιστώσες YUV</vt:lpstr>
      <vt:lpstr>Τοποθέτηση των pixels</vt:lpstr>
      <vt:lpstr>Οργάνωση των pixels</vt:lpstr>
      <vt:lpstr>Οργάνωση των καρέ</vt:lpstr>
      <vt:lpstr>Ιntra frames</vt:lpstr>
      <vt:lpstr>Inter frames</vt:lpstr>
      <vt:lpstr>GOP</vt:lpstr>
      <vt:lpstr>Encoding</vt:lpstr>
      <vt:lpstr>Κβαντοποίηση</vt:lpstr>
      <vt:lpstr>ZigZag Scan</vt:lpstr>
      <vt:lpstr>Run Length Encoding</vt:lpstr>
      <vt:lpstr>Ποιότητα Βίντεο</vt:lpstr>
      <vt:lpstr>Δομή Η.264</vt:lpstr>
      <vt:lpstr>PowerPoint Presentation</vt:lpstr>
      <vt:lpstr>Θεωρία Πληροφοριών</vt:lpstr>
      <vt:lpstr>Κωδικοποιητές Εντροπίας</vt:lpstr>
      <vt:lpstr>PowerPoint Presentation</vt:lpstr>
      <vt:lpstr>K-means</vt:lpstr>
      <vt:lpstr>Αρχικοποίηση K-means</vt:lpstr>
      <vt:lpstr>Αναζήτηση κοντινότερου cluster</vt:lpstr>
      <vt:lpstr>PowerPoint Presentation</vt:lpstr>
      <vt:lpstr>K-means Training</vt:lpstr>
      <vt:lpstr>Εξαγωγή του training set από τον H.264</vt:lpstr>
      <vt:lpstr>Codebooks</vt:lpstr>
      <vt:lpstr>Εντροπία υπό συνθήκη</vt:lpstr>
      <vt:lpstr>Contexts</vt:lpstr>
      <vt:lpstr>PowerPoint Presentation</vt:lpstr>
      <vt:lpstr>VQ H.264 Encoder</vt:lpstr>
      <vt:lpstr>VQ H.264 Decoder</vt:lpstr>
      <vt:lpstr>PowerPoint Presentation</vt:lpstr>
      <vt:lpstr>VQ H.264 vs. JM H.264</vt:lpstr>
      <vt:lpstr>Αποτελέσματα VQ H.264</vt:lpstr>
      <vt:lpstr>PowerPoint Presentation</vt:lpstr>
      <vt:lpstr>Σύγκριση Mbits</vt:lpstr>
      <vt:lpstr>Σύγκριση Πολυπλοκότητας Encoding</vt:lpstr>
      <vt:lpstr>Σύγκριση Πολυπλοκότητας Decoding</vt:lpstr>
      <vt:lpstr>PowerPoint Presentation</vt:lpstr>
      <vt:lpstr>Συμπεράσματα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Κβαντοποίηση Διανυσμάτων σε Κωδικοποιητές Βίντεο</dc:title>
  <dc:creator>Petros Kalos</dc:creator>
  <cp:lastModifiedBy>Mina</cp:lastModifiedBy>
  <cp:revision>202</cp:revision>
  <dcterms:created xsi:type="dcterms:W3CDTF">2013-06-25T10:53:41Z</dcterms:created>
  <dcterms:modified xsi:type="dcterms:W3CDTF">2013-06-27T16:10:14Z</dcterms:modified>
</cp:coreProperties>
</file>